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1343" r:id="rId5"/>
    <p:sldId id="1344" r:id="rId6"/>
    <p:sldId id="1624" r:id="rId7"/>
    <p:sldId id="1854" r:id="rId8"/>
    <p:sldId id="1836" r:id="rId9"/>
    <p:sldId id="1841" r:id="rId10"/>
    <p:sldId id="1835" r:id="rId11"/>
    <p:sldId id="1849" r:id="rId12"/>
    <p:sldId id="1853" r:id="rId13"/>
    <p:sldId id="1848" r:id="rId14"/>
    <p:sldId id="1847" r:id="rId15"/>
    <p:sldId id="1855" r:id="rId16"/>
  </p:sldIdLst>
  <p:sldSz cx="12190413" cy="6859588"/>
  <p:notesSz cx="6858000" cy="9144000"/>
  <p:defaultTex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mpulsory slides" id="{DEA10BC6-0628-4E29-8E34-95449A4D835E}">
          <p14:sldIdLst>
            <p14:sldId id="1343"/>
            <p14:sldId id="1344"/>
            <p14:sldId id="1624"/>
            <p14:sldId id="1854"/>
            <p14:sldId id="1836"/>
            <p14:sldId id="1841"/>
            <p14:sldId id="1835"/>
            <p14:sldId id="1849"/>
            <p14:sldId id="1853"/>
            <p14:sldId id="1848"/>
            <p14:sldId id="1847"/>
            <p14:sldId id="1855"/>
          </p14:sldIdLst>
        </p14:section>
      </p14:sectionLst>
    </p:ex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CF2E7C-6A16-EC15-040D-D9BB8FA768CD}" name="Vicky Yuan" initials="VY" userId="S::Vicky.Yuan@portphillip.vic.gov.au::97b2c890-a8e0-4cb8-837c-961b82d2e4ec" providerId="AD"/>
  <p188:author id="{901362AB-A3BF-28CD-C7B7-47C0B737C4AF}" name="Sophie McCarthy" initials="SM" userId="S::sophie.mccarthy@portphillip.vic.gov.au::44c08676-c040-45a8-a544-ab2738a1c0ff" providerId="AD"/>
  <p188:author id="{846550E9-0CBF-7985-7555-95BED73EB5EA}" name="Erin Quin" initials="EQ" userId="S::Erin.Quin@portphillip.vic.gov.au::e7ffa0d7-3e01-43ae-96f9-a13cac35264e" providerId="AD"/>
  <p188:author id="{C63B34F4-194A-4085-13BE-0F18D9A305D8}" name="Vicky Yuan" initials="VY" userId="S::vicky.yuan@portphillip.vic.gov.au::97b2c890-a8e0-4cb8-837c-961b82d2e4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Quin" initials="EQ" lastIdx="2" clrIdx="0">
    <p:extLst>
      <p:ext uri="{19B8F6BF-5375-455C-9EA6-DF929625EA0E}">
        <p15:presenceInfo xmlns:p15="http://schemas.microsoft.com/office/powerpoint/2012/main" userId="S::Erin.Quin@portphillip.vic.gov.au::e7ffa0d7-3e01-43ae-96f9-a13cac35264e" providerId="AD"/>
      </p:ext>
    </p:extLst>
  </p:cmAuthor>
  <p:cmAuthor id="2" name="Danielle Bleazby" initials="DB" lastIdx="7" clrIdx="1">
    <p:extLst>
      <p:ext uri="{19B8F6BF-5375-455C-9EA6-DF929625EA0E}">
        <p15:presenceInfo xmlns:p15="http://schemas.microsoft.com/office/powerpoint/2012/main" userId="S::Danielle.Bleazby@portphillip.vic.gov.au::2103b499-488e-4ecd-bc75-5e0410bf12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A"/>
    <a:srgbClr val="35AA2C"/>
    <a:srgbClr val="44A4BA"/>
    <a:srgbClr val="3CB63C"/>
    <a:srgbClr val="58C858"/>
    <a:srgbClr val="91DB91"/>
    <a:srgbClr val="FBB505"/>
    <a:srgbClr val="37A737"/>
    <a:srgbClr val="39728F"/>
    <a:srgbClr val="C733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5" autoAdjust="0"/>
    <p:restoredTop sz="92964" autoAdjust="0"/>
  </p:normalViewPr>
  <p:slideViewPr>
    <p:cSldViewPr>
      <p:cViewPr varScale="1">
        <p:scale>
          <a:sx n="106" d="100"/>
          <a:sy n="106" d="100"/>
        </p:scale>
        <p:origin x="396" y="126"/>
      </p:cViewPr>
      <p:guideLst>
        <p:guide orient="horz" pos="2161"/>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cityofportphillip.sharepoint.com/sites/SouthMelbourneMarketStaff/Shared%20Documents/Marketing%20and%20Customer%20Experience/Marketing%20&amp;%20CX/Sustainability/Sustainability/2023-2024%20Graphs%20&amp;%20Data/Q1%202324%20Sustainability%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ityofportphillip.sharepoint.com/sites/SouthMelbourneMarketStaff/Shared%20Documents/Marketing%20and%20Customer%20Experience/Marketing%20&amp;%20CX/Sustainability/Sustainability/2023-2024%20Graphs%20&amp;%20Data/Q1%202324%20Sustainability%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ityofportphillip.sharepoint.com/sites/SouthMelbourneMarketStaff/Shared%20Documents/Marketing%20and%20Customer%20Experience/Marketing%20&amp;%20CX/Sustainability/Sustainability/2023-2024%20Graphs%20&amp;%20Data/Q1%202324%20Sustainability%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ityofportphillip.sharepoint.com/sites/SouthMelbourneMarketStaff/Shared%20Documents/Marketing%20and%20Customer%20Experience/Marketing%20&amp;%20CX/Sustainability/Sustainability/2023-2024%20Graphs%20&amp;%20Data/Q1%202324%20Sustainability%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ityofportphillip.sharepoint.com/sites/SouthMelbourneMarketStaff/Shared%20Documents/Marketing%20and%20Customer%20Experience/Marketing%20&amp;%20CX/Sustainability/Sustainability/2023-2024%20Graphs%20&amp;%20Data/Q1%202324%20Sustainability%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7458360845601"/>
          <c:y val="4.43737757258343E-2"/>
          <c:w val="0.69393183991907348"/>
          <c:h val="0.77590048457160965"/>
        </c:manualLayout>
      </c:layout>
      <c:barChart>
        <c:barDir val="col"/>
        <c:grouping val="stacked"/>
        <c:varyColors val="0"/>
        <c:ser>
          <c:idx val="0"/>
          <c:order val="0"/>
          <c:tx>
            <c:strRef>
              <c:f>Waste!$A$28</c:f>
              <c:strCache>
                <c:ptCount val="1"/>
                <c:pt idx="0">
                  <c:v>Q1</c:v>
                </c:pt>
              </c:strCache>
            </c:strRef>
          </c:tx>
          <c:spPr>
            <a:solidFill>
              <a:srgbClr val="44A4BA"/>
            </a:solidFill>
            <a:ln>
              <a:noFill/>
            </a:ln>
            <a:effectLst/>
          </c:spPr>
          <c:invertIfNegative val="0"/>
          <c:dLbls>
            <c:dLbl>
              <c:idx val="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sz="1050" b="0" i="0" u="none" strike="noStrike" kern="1200" baseline="0">
                        <a:solidFill>
                          <a:sysClr val="window" lastClr="FFFFFF"/>
                        </a:solidFill>
                        <a:effectLst/>
                        <a:latin typeface="Poppins Medium" panose="00000600000000000000" pitchFamily="2" charset="0"/>
                        <a:ea typeface="+mn-ea"/>
                        <a:cs typeface="Poppins Medium" panose="00000600000000000000" pitchFamily="2" charset="0"/>
                      </a:defRPr>
                    </a:pPr>
                    <a:fld id="{4D58209A-DACA-49F3-9C7F-C7B3BDD387F9}" type="VALUE">
                      <a:rPr lang="en-US" sz="800"/>
                      <a:pPr marL="0" marR="0" lvl="0" indent="0" algn="ctr" defTabSz="914400" rtl="0" eaLnBrk="1" fontAlgn="auto" latinLnBrk="0" hangingPunct="1">
                        <a:lnSpc>
                          <a:spcPct val="100000"/>
                        </a:lnSpc>
                        <a:spcBef>
                          <a:spcPts val="0"/>
                        </a:spcBef>
                        <a:spcAft>
                          <a:spcPts val="0"/>
                        </a:spcAft>
                        <a:buClrTx/>
                        <a:buSzTx/>
                        <a:buFontTx/>
                        <a:buNone/>
                        <a:tabLst/>
                        <a:defRPr lang="en-US" sz="1050">
                          <a:solidFill>
                            <a:sysClr val="window" lastClr="FFFFFF"/>
                          </a:solidFill>
                          <a:effectLst/>
                          <a:latin typeface="Poppins Medium" panose="00000600000000000000" pitchFamily="2" charset="0"/>
                          <a:cs typeface="Poppins Medium" panose="00000600000000000000" pitchFamily="2" charset="0"/>
                        </a:defRPr>
                      </a:pPr>
                      <a:t>[VALUE]</a:t>
                    </a:fld>
                    <a:endParaRPr lang="en-AU"/>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sz="1050" b="0" i="0" u="none" strike="noStrike" kern="1200" baseline="0">
                      <a:solidFill>
                        <a:sysClr val="window" lastClr="FFFFFF"/>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C2FE-4091-A7F8-1907723C6B45}"/>
                </c:ext>
              </c:extLst>
            </c:dLbl>
            <c:dLbl>
              <c:idx val="1"/>
              <c:tx>
                <c:rich>
                  <a:bodyPr/>
                  <a:lstStyle/>
                  <a:p>
                    <a:fld id="{2D6FB081-327F-4BEE-A726-9CFA77F13FB6}" type="VALUE">
                      <a:rPr lang="en-US" sz="80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C2FE-4091-A7F8-1907723C6B45}"/>
                </c:ext>
              </c:extLst>
            </c:dLbl>
            <c:dLbl>
              <c:idx val="2"/>
              <c:tx>
                <c:rich>
                  <a:bodyPr/>
                  <a:lstStyle/>
                  <a:p>
                    <a:fld id="{2D6FB081-327F-4BEE-A726-9CFA77F13FB6}" type="VALUE">
                      <a:rPr lang="en-US" sz="80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C2FE-4091-A7F8-1907723C6B45}"/>
                </c:ext>
              </c:extLst>
            </c:dLbl>
            <c:dLbl>
              <c:idx val="3"/>
              <c:tx>
                <c:rich>
                  <a:bodyPr/>
                  <a:lstStyle/>
                  <a:p>
                    <a:fld id="{2D6FB081-327F-4BEE-A726-9CFA77F13FB6}" type="VALUE">
                      <a:rPr lang="en-US" sz="80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C2FE-4091-A7F8-1907723C6B45}"/>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Waste!$B$27:$E$27</c:f>
              <c:strCache>
                <c:ptCount val="4"/>
                <c:pt idx="0">
                  <c:v>2018-19*</c:v>
                </c:pt>
                <c:pt idx="1">
                  <c:v>2021-22</c:v>
                </c:pt>
                <c:pt idx="2">
                  <c:v>2022-23</c:v>
                </c:pt>
                <c:pt idx="3">
                  <c:v>2023-24</c:v>
                </c:pt>
              </c:strCache>
            </c:strRef>
          </c:cat>
          <c:val>
            <c:numRef>
              <c:f>Waste!$B$28:$E$28</c:f>
              <c:numCache>
                <c:formatCode>0.00</c:formatCode>
                <c:ptCount val="4"/>
                <c:pt idx="0">
                  <c:v>617.71709999999996</c:v>
                </c:pt>
                <c:pt idx="1">
                  <c:v>439.47578599999997</c:v>
                </c:pt>
                <c:pt idx="2">
                  <c:v>423.97748999999999</c:v>
                </c:pt>
                <c:pt idx="3">
                  <c:v>494.26170000000002</c:v>
                </c:pt>
              </c:numCache>
            </c:numRef>
          </c:val>
          <c:extLst>
            <c:ext xmlns:c15="http://schemas.microsoft.com/office/drawing/2012/chart" uri="{02D57815-91ED-43cb-92C2-25804820EDAC}">
              <c15:datalabelsRange>
                <c15:f>Waste!$B$36:$E$36</c15:f>
                <c15:dlblRangeCache>
                  <c:ptCount val="4"/>
                  <c:pt idx="0">
                    <c:v>617.72</c:v>
                  </c:pt>
                  <c:pt idx="1">
                    <c:v>-28.85%</c:v>
                  </c:pt>
                  <c:pt idx="2">
                    <c:v>-31.36%</c:v>
                  </c:pt>
                  <c:pt idx="3">
                    <c:v>-19.99%</c:v>
                  </c:pt>
                </c15:dlblRangeCache>
              </c15:datalabelsRange>
            </c:ext>
            <c:ext xmlns:c16="http://schemas.microsoft.com/office/drawing/2014/chart" uri="{C3380CC4-5D6E-409C-BE32-E72D297353CC}">
              <c16:uniqueId val="{00000004-C2FE-4091-A7F8-1907723C6B45}"/>
            </c:ext>
          </c:extLst>
        </c:ser>
        <c:ser>
          <c:idx val="1"/>
          <c:order val="1"/>
          <c:tx>
            <c:strRef>
              <c:f>Waste!$A$29</c:f>
              <c:strCache>
                <c:ptCount val="1"/>
                <c:pt idx="0">
                  <c:v>Q2</c:v>
                </c:pt>
              </c:strCache>
            </c:strRef>
          </c:tx>
          <c:spPr>
            <a:solidFill>
              <a:schemeClr val="accent1">
                <a:lumMod val="75000"/>
              </a:schemeClr>
            </a:solidFill>
            <a:ln>
              <a:noFill/>
            </a:ln>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2FE-4091-A7F8-1907723C6B45}"/>
                </c:ext>
              </c:extLst>
            </c:dLbl>
            <c:dLbl>
              <c:idx val="1"/>
              <c:tx>
                <c:rich>
                  <a:bodyPr/>
                  <a:lstStyle/>
                  <a:p>
                    <a:fld id="{2D6FB081-327F-4BEE-A726-9CFA77F13FB6}" type="VALUE">
                      <a:rPr lang="en-US" sz="80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C2FE-4091-A7F8-1907723C6B45}"/>
                </c:ext>
              </c:extLst>
            </c:dLbl>
            <c:dLbl>
              <c:idx val="2"/>
              <c:tx>
                <c:rich>
                  <a:bodyPr/>
                  <a:lstStyle/>
                  <a:p>
                    <a:fld id="{2D6FB081-327F-4BEE-A726-9CFA77F13FB6}" type="VALUE">
                      <a:rPr lang="en-US" sz="80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C2FE-4091-A7F8-1907723C6B45}"/>
                </c:ext>
              </c:extLst>
            </c:dLbl>
            <c:dLbl>
              <c:idx val="3"/>
              <c:tx>
                <c:rich>
                  <a:bodyPr/>
                  <a:lstStyle/>
                  <a:p>
                    <a:fld id="{2D6FB081-327F-4BEE-A726-9CFA77F13FB6}" type="VALU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2FE-4091-A7F8-1907723C6B45}"/>
                </c:ext>
              </c:extLst>
            </c:dLbl>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Waste!$B$27:$E$27</c:f>
              <c:strCache>
                <c:ptCount val="4"/>
                <c:pt idx="0">
                  <c:v>2018-19*</c:v>
                </c:pt>
                <c:pt idx="1">
                  <c:v>2021-22</c:v>
                </c:pt>
                <c:pt idx="2">
                  <c:v>2022-23</c:v>
                </c:pt>
                <c:pt idx="3">
                  <c:v>2023-24</c:v>
                </c:pt>
              </c:strCache>
            </c:strRef>
          </c:cat>
          <c:val>
            <c:numRef>
              <c:f>Waste!$B$29:$E$29</c:f>
              <c:numCache>
                <c:formatCode>0.00</c:formatCode>
                <c:ptCount val="4"/>
                <c:pt idx="0">
                  <c:v>668.61452000000008</c:v>
                </c:pt>
                <c:pt idx="1">
                  <c:v>501.04311000000001</c:v>
                </c:pt>
                <c:pt idx="2">
                  <c:v>454.74559999999997</c:v>
                </c:pt>
                <c:pt idx="3">
                  <c:v>486.54608999999994</c:v>
                </c:pt>
              </c:numCache>
            </c:numRef>
          </c:val>
          <c:extLst>
            <c:ext xmlns:c15="http://schemas.microsoft.com/office/drawing/2012/chart" uri="{02D57815-91ED-43cb-92C2-25804820EDAC}">
              <c15:datalabelsRange>
                <c15:f>Waste!$B$37:$E$37</c15:f>
                <c15:dlblRangeCache>
                  <c:ptCount val="4"/>
                  <c:pt idx="0">
                    <c:v>668.61</c:v>
                  </c:pt>
                  <c:pt idx="1">
                    <c:v>-25.06%</c:v>
                  </c:pt>
                  <c:pt idx="2">
                    <c:v>-31.99%</c:v>
                  </c:pt>
                  <c:pt idx="3">
                    <c:v>-27.23%</c:v>
                  </c:pt>
                </c15:dlblRangeCache>
              </c15:datalabelsRange>
            </c:ext>
            <c:ext xmlns:c16="http://schemas.microsoft.com/office/drawing/2014/chart" uri="{C3380CC4-5D6E-409C-BE32-E72D297353CC}">
              <c16:uniqueId val="{00000009-C2FE-4091-A7F8-1907723C6B45}"/>
            </c:ext>
          </c:extLst>
        </c:ser>
        <c:ser>
          <c:idx val="2"/>
          <c:order val="2"/>
          <c:tx>
            <c:strRef>
              <c:f>Waste!$A$30</c:f>
              <c:strCache>
                <c:ptCount val="1"/>
                <c:pt idx="0">
                  <c:v>Q3</c:v>
                </c:pt>
              </c:strCache>
            </c:strRef>
          </c:tx>
          <c:spPr>
            <a:solidFill>
              <a:schemeClr val="accent5"/>
            </a:solidFill>
            <a:ln>
              <a:noFill/>
            </a:ln>
            <a:effectLst/>
          </c:spPr>
          <c:invertIfNegative val="0"/>
          <c:dPt>
            <c:idx val="0"/>
            <c:invertIfNegative val="0"/>
            <c:bubble3D val="0"/>
            <c:spPr>
              <a:solidFill>
                <a:srgbClr val="35AA2C"/>
              </a:solidFill>
              <a:ln>
                <a:noFill/>
              </a:ln>
              <a:effectLst/>
            </c:spPr>
            <c:extLst>
              <c:ext xmlns:c16="http://schemas.microsoft.com/office/drawing/2014/chart" uri="{C3380CC4-5D6E-409C-BE32-E72D297353CC}">
                <c16:uniqueId val="{0000000A-C2FE-4091-A7F8-1907723C6B45}"/>
              </c:ext>
            </c:extLst>
          </c:dPt>
          <c:dPt>
            <c:idx val="1"/>
            <c:invertIfNegative val="0"/>
            <c:bubble3D val="0"/>
            <c:spPr>
              <a:solidFill>
                <a:srgbClr val="35AA2C"/>
              </a:solidFill>
              <a:ln>
                <a:noFill/>
              </a:ln>
              <a:effectLst/>
            </c:spPr>
            <c:extLst>
              <c:ext xmlns:c16="http://schemas.microsoft.com/office/drawing/2014/chart" uri="{C3380CC4-5D6E-409C-BE32-E72D297353CC}">
                <c16:uniqueId val="{0000000B-C2FE-4091-A7F8-1907723C6B45}"/>
              </c:ext>
            </c:extLst>
          </c:dPt>
          <c:dPt>
            <c:idx val="2"/>
            <c:invertIfNegative val="0"/>
            <c:bubble3D val="0"/>
            <c:spPr>
              <a:solidFill>
                <a:srgbClr val="35AA2C"/>
              </a:solidFill>
              <a:ln>
                <a:noFill/>
              </a:ln>
              <a:effectLst/>
            </c:spPr>
            <c:extLst>
              <c:ext xmlns:c16="http://schemas.microsoft.com/office/drawing/2014/chart" uri="{C3380CC4-5D6E-409C-BE32-E72D297353CC}">
                <c16:uniqueId val="{0000000C-C2FE-4091-A7F8-1907723C6B45}"/>
              </c:ext>
            </c:extLst>
          </c:dPt>
          <c:dPt>
            <c:idx val="3"/>
            <c:invertIfNegative val="0"/>
            <c:bubble3D val="0"/>
            <c:spPr>
              <a:solidFill>
                <a:srgbClr val="35AA2C"/>
              </a:solidFill>
              <a:ln>
                <a:noFill/>
              </a:ln>
              <a:effectLst/>
            </c:spPr>
            <c:extLst>
              <c:ext xmlns:c16="http://schemas.microsoft.com/office/drawing/2014/chart" uri="{C3380CC4-5D6E-409C-BE32-E72D297353CC}">
                <c16:uniqueId val="{0000000D-C2FE-4091-A7F8-1907723C6B45}"/>
              </c:ext>
            </c:extLst>
          </c:dPt>
          <c:dLbls>
            <c:dLbl>
              <c:idx val="0"/>
              <c:tx>
                <c:rich>
                  <a:bodyPr/>
                  <a:lstStyle/>
                  <a:p>
                    <a:fld id="{897B59B6-1D15-4485-84C2-8A524137BF7D}" type="VALUE">
                      <a:rPr lang="en-US" sz="800"/>
                      <a:pPr/>
                      <a:t>[VALUE]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A-C2FE-4091-A7F8-1907723C6B45}"/>
                </c:ext>
              </c:extLst>
            </c:dLbl>
            <c:dLbl>
              <c:idx val="1"/>
              <c:tx>
                <c:rich>
                  <a:bodyPr/>
                  <a:lstStyle/>
                  <a:p>
                    <a:fld id="{2D6FB081-327F-4BEE-A726-9CFA77F13FB6}" type="VALUE">
                      <a:rPr lang="en-US" sz="80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C2FE-4091-A7F8-1907723C6B45}"/>
                </c:ext>
              </c:extLst>
            </c:dLbl>
            <c:dLbl>
              <c:idx val="2"/>
              <c:tx>
                <c:rich>
                  <a:bodyPr/>
                  <a:lstStyle/>
                  <a:p>
                    <a:fld id="{2D6FB081-327F-4BEE-A726-9CFA77F13FB6}" type="VALUE">
                      <a:rPr lang="en-US" sz="80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C2FE-4091-A7F8-1907723C6B45}"/>
                </c:ext>
              </c:extLst>
            </c:dLbl>
            <c:dLbl>
              <c:idx val="3"/>
              <c:tx>
                <c:rich>
                  <a:bodyPr/>
                  <a:lstStyle/>
                  <a:p>
                    <a:fld id="{2D6FB081-327F-4BEE-A726-9CFA77F13FB6}" type="VALU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2FE-4091-A7F8-1907723C6B45}"/>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Waste!$B$27:$E$27</c:f>
              <c:strCache>
                <c:ptCount val="4"/>
                <c:pt idx="0">
                  <c:v>2018-19*</c:v>
                </c:pt>
                <c:pt idx="1">
                  <c:v>2021-22</c:v>
                </c:pt>
                <c:pt idx="2">
                  <c:v>2022-23</c:v>
                </c:pt>
                <c:pt idx="3">
                  <c:v>2023-24</c:v>
                </c:pt>
              </c:strCache>
            </c:strRef>
          </c:cat>
          <c:val>
            <c:numRef>
              <c:f>Waste!$B$30:$E$30</c:f>
              <c:numCache>
                <c:formatCode>0.00</c:formatCode>
                <c:ptCount val="4"/>
                <c:pt idx="0">
                  <c:v>683.98174000000006</c:v>
                </c:pt>
                <c:pt idx="1">
                  <c:v>489.36651700000004</c:v>
                </c:pt>
                <c:pt idx="2">
                  <c:v>460.78440000000001</c:v>
                </c:pt>
                <c:pt idx="3">
                  <c:v>451.05977000000001</c:v>
                </c:pt>
              </c:numCache>
            </c:numRef>
          </c:val>
          <c:extLst>
            <c:ext xmlns:c15="http://schemas.microsoft.com/office/drawing/2012/chart" uri="{02D57815-91ED-43cb-92C2-25804820EDAC}">
              <c15:datalabelsRange>
                <c15:f>Waste!$B$38:$E$38</c15:f>
                <c15:dlblRangeCache>
                  <c:ptCount val="4"/>
                  <c:pt idx="0">
                    <c:v>683.98</c:v>
                  </c:pt>
                  <c:pt idx="1">
                    <c:v>-28.45%</c:v>
                  </c:pt>
                  <c:pt idx="2">
                    <c:v>-32.63%</c:v>
                  </c:pt>
                  <c:pt idx="3">
                    <c:v>-34.05%</c:v>
                  </c:pt>
                </c15:dlblRangeCache>
              </c15:datalabelsRange>
            </c:ext>
            <c:ext xmlns:c16="http://schemas.microsoft.com/office/drawing/2014/chart" uri="{C3380CC4-5D6E-409C-BE32-E72D297353CC}">
              <c16:uniqueId val="{0000000E-C2FE-4091-A7F8-1907723C6B45}"/>
            </c:ext>
          </c:extLst>
        </c:ser>
        <c:ser>
          <c:idx val="3"/>
          <c:order val="3"/>
          <c:tx>
            <c:strRef>
              <c:f>Waste!$A$31</c:f>
              <c:strCache>
                <c:ptCount val="1"/>
                <c:pt idx="0">
                  <c:v>Q4</c:v>
                </c:pt>
              </c:strCache>
            </c:strRef>
          </c:tx>
          <c:spPr>
            <a:solidFill>
              <a:srgbClr val="39728F"/>
            </a:solidFill>
            <a:ln>
              <a:noFill/>
            </a:ln>
            <a:effectLst/>
          </c:spPr>
          <c:invertIfNegative val="0"/>
          <c:dLbls>
            <c:dLbl>
              <c:idx val="0"/>
              <c:tx>
                <c:rich>
                  <a:bodyPr/>
                  <a:lstStyle/>
                  <a:p>
                    <a:fld id="{64525EB6-9CC3-4BCF-A810-F26325846421}" type="VALUE">
                      <a:rPr lang="en-US" sz="800"/>
                      <a:pPr/>
                      <a:t>[VALUE]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C2FE-4091-A7F8-1907723C6B45}"/>
                </c:ext>
              </c:extLst>
            </c:dLbl>
            <c:dLbl>
              <c:idx val="1"/>
              <c:layout>
                <c:manualLayout>
                  <c:x val="-5.2008849645266055E-17"/>
                  <c:y val="-3.6806990661892576E-3"/>
                </c:manualLayout>
              </c:layout>
              <c:tx>
                <c:rich>
                  <a:bodyPr/>
                  <a:lstStyle/>
                  <a:p>
                    <a:fld id="{2D6FB081-327F-4BEE-A726-9CFA77F13FB6}" type="VALUE">
                      <a:rPr lang="en-US" sz="80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C2FE-4091-A7F8-1907723C6B45}"/>
                </c:ext>
              </c:extLst>
            </c:dLbl>
            <c:dLbl>
              <c:idx val="2"/>
              <c:tx>
                <c:rich>
                  <a:bodyPr/>
                  <a:lstStyle/>
                  <a:p>
                    <a:fld id="{2D6FB081-327F-4BEE-A726-9CFA77F13FB6}" type="VALU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[VALUE]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C2FE-4091-A7F8-1907723C6B4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2-C2FE-4091-A7F8-1907723C6B45}"/>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Waste!$B$27:$E$27</c:f>
              <c:strCache>
                <c:ptCount val="4"/>
                <c:pt idx="0">
                  <c:v>2018-19*</c:v>
                </c:pt>
                <c:pt idx="1">
                  <c:v>2021-22</c:v>
                </c:pt>
                <c:pt idx="2">
                  <c:v>2022-23</c:v>
                </c:pt>
                <c:pt idx="3">
                  <c:v>2023-24</c:v>
                </c:pt>
              </c:strCache>
            </c:strRef>
          </c:cat>
          <c:val>
            <c:numRef>
              <c:f>Waste!$B$31:$E$31</c:f>
              <c:numCache>
                <c:formatCode>0.00</c:formatCode>
                <c:ptCount val="4"/>
                <c:pt idx="0">
                  <c:v>666.39961200000005</c:v>
                </c:pt>
                <c:pt idx="1">
                  <c:v>427.88369</c:v>
                </c:pt>
                <c:pt idx="2">
                  <c:v>453.76805999999999</c:v>
                </c:pt>
                <c:pt idx="3">
                  <c:v>0</c:v>
                </c:pt>
              </c:numCache>
            </c:numRef>
          </c:val>
          <c:extLst>
            <c:ext xmlns:c15="http://schemas.microsoft.com/office/drawing/2012/chart" uri="{02D57815-91ED-43cb-92C2-25804820EDAC}">
              <c15:datalabelsRange>
                <c15:f>Waste!$B$39:$D$39</c15:f>
                <c15:dlblRangeCache>
                  <c:ptCount val="3"/>
                  <c:pt idx="0">
                    <c:v>666.40</c:v>
                  </c:pt>
                  <c:pt idx="1">
                    <c:v>-35.79%</c:v>
                  </c:pt>
                  <c:pt idx="2">
                    <c:v>-31.91%</c:v>
                  </c:pt>
                </c15:dlblRangeCache>
              </c15:datalabelsRange>
            </c:ext>
            <c:ext xmlns:c16="http://schemas.microsoft.com/office/drawing/2014/chart" uri="{C3380CC4-5D6E-409C-BE32-E72D297353CC}">
              <c16:uniqueId val="{00000013-C2FE-4091-A7F8-1907723C6B45}"/>
            </c:ext>
          </c:extLst>
        </c:ser>
        <c:dLbls>
          <c:dLblPos val="ctr"/>
          <c:showLegendKey val="0"/>
          <c:showVal val="1"/>
          <c:showCatName val="0"/>
          <c:showSerName val="0"/>
          <c:showPercent val="0"/>
          <c:showBubbleSize val="0"/>
        </c:dLbls>
        <c:gapWidth val="40"/>
        <c:overlap val="100"/>
        <c:axId val="797006848"/>
        <c:axId val="797005048"/>
      </c:barChart>
      <c:catAx>
        <c:axId val="79700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Medium" panose="00000600000000000000" pitchFamily="2" charset="0"/>
                <a:ea typeface="+mn-ea"/>
                <a:cs typeface="Poppins Medium" panose="00000600000000000000" pitchFamily="2" charset="0"/>
              </a:defRPr>
            </a:pPr>
            <a:endParaRPr lang="en-US"/>
          </a:p>
        </c:txPr>
        <c:crossAx val="797005048"/>
        <c:crosses val="autoZero"/>
        <c:auto val="1"/>
        <c:lblAlgn val="ctr"/>
        <c:lblOffset val="100"/>
        <c:noMultiLvlLbl val="0"/>
      </c:catAx>
      <c:valAx>
        <c:axId val="797005048"/>
        <c:scaling>
          <c:orientation val="minMax"/>
        </c:scaling>
        <c:delete val="0"/>
        <c:axPos val="l"/>
        <c:majorGridlines>
          <c:spPr>
            <a:ln w="9525" cap="flat" cmpd="sng" algn="ctr">
              <a:solidFill>
                <a:schemeClr val="tx1">
                  <a:lumMod val="15000"/>
                  <a:lumOff val="85000"/>
                </a:schemeClr>
              </a:solidFill>
              <a:round/>
            </a:ln>
            <a:effectLst/>
          </c:spPr>
        </c:majorGridlines>
        <c:numFmt formatCode="#,##0\ \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0000700000000000000" pitchFamily="2" charset="0"/>
                <a:ea typeface="+mn-ea"/>
                <a:cs typeface="Poppins SemiBold" panose="00000700000000000000" pitchFamily="2" charset="0"/>
              </a:defRPr>
            </a:pPr>
            <a:endParaRPr lang="en-US"/>
          </a:p>
        </c:txPr>
        <c:crossAx val="79700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Poppins Medium" panose="00000600000000000000" pitchFamily="2" charset="0"/>
              <a:ea typeface="+mn-ea"/>
              <a:cs typeface="Poppins Medium" panose="000006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34934096962191"/>
          <c:y val="9.8594315205604272E-2"/>
          <c:w val="0.81987189335503063"/>
          <c:h val="0.74167762750042765"/>
        </c:manualLayout>
      </c:layout>
      <c:barChart>
        <c:barDir val="col"/>
        <c:grouping val="stacked"/>
        <c:varyColors val="0"/>
        <c:ser>
          <c:idx val="0"/>
          <c:order val="0"/>
          <c:tx>
            <c:strRef>
              <c:f>Waste!$A$43</c:f>
              <c:strCache>
                <c:ptCount val="1"/>
                <c:pt idx="0">
                  <c:v>General Waste (t)</c:v>
                </c:pt>
              </c:strCache>
            </c:strRef>
          </c:tx>
          <c:spPr>
            <a:solidFill>
              <a:schemeClr val="tx2">
                <a:lumMod val="40000"/>
                <a:lumOff val="60000"/>
              </a:schemeClr>
            </a:solidFill>
            <a:ln>
              <a:noFill/>
            </a:ln>
            <a:effectLst/>
          </c:spPr>
          <c:invertIfNegative val="0"/>
          <c:dLbls>
            <c:dLbl>
              <c:idx val="0"/>
              <c:tx>
                <c:rich>
                  <a:bodyPr/>
                  <a:lstStyle/>
                  <a:p>
                    <a:fld id="{E40E482E-9E13-431B-8D80-B2F74FFEDD8E}"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1B8-45B6-AC6D-FCF70835CA97}"/>
                </c:ext>
              </c:extLst>
            </c:dLbl>
            <c:dLbl>
              <c:idx val="1"/>
              <c:tx>
                <c:rich>
                  <a:bodyPr/>
                  <a:lstStyle/>
                  <a:p>
                    <a:fld id="{E85BDDAC-A54B-49EE-B9C3-5C7CFFE1AF8E}" type="CELLRANGE">
                      <a:rPr lang="en-AU"/>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1B8-45B6-AC6D-FCF70835CA97}"/>
                </c:ext>
              </c:extLst>
            </c:dLbl>
            <c:dLbl>
              <c:idx val="2"/>
              <c:tx>
                <c:rich>
                  <a:bodyPr/>
                  <a:lstStyle/>
                  <a:p>
                    <a:fld id="{954339B0-AFB3-4C87-A39C-7D36D9EEAF73}" type="CELLRANGE">
                      <a:rPr lang="en-AU"/>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1B8-45B6-AC6D-FCF70835CA97}"/>
                </c:ext>
              </c:extLst>
            </c:dLbl>
            <c:dLbl>
              <c:idx val="3"/>
              <c:tx>
                <c:rich>
                  <a:bodyPr/>
                  <a:lstStyle/>
                  <a:p>
                    <a:fld id="{EF4504D2-1AAC-4798-B639-8B97BE83ACE2}" type="CELLRANGE">
                      <a:rPr lang="en-AU"/>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1B8-45B6-AC6D-FCF70835CA97}"/>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Waste!$B$42:$E$42</c:f>
              <c:strCache>
                <c:ptCount val="4"/>
                <c:pt idx="0">
                  <c:v>2018-19*</c:v>
                </c:pt>
                <c:pt idx="1">
                  <c:v>2021-22</c:v>
                </c:pt>
                <c:pt idx="2">
                  <c:v>2022-23</c:v>
                </c:pt>
                <c:pt idx="3">
                  <c:v>2023-24</c:v>
                </c:pt>
              </c:strCache>
            </c:strRef>
          </c:cat>
          <c:val>
            <c:numRef>
              <c:f>Waste!$B$43:$E$43</c:f>
              <c:numCache>
                <c:formatCode>0.00</c:formatCode>
                <c:ptCount val="4"/>
                <c:pt idx="0">
                  <c:v>899.66000000000008</c:v>
                </c:pt>
                <c:pt idx="1">
                  <c:v>645.6450000000001</c:v>
                </c:pt>
                <c:pt idx="2">
                  <c:v>626.21</c:v>
                </c:pt>
                <c:pt idx="3">
                  <c:v>479.28000000000003</c:v>
                </c:pt>
              </c:numCache>
            </c:numRef>
          </c:val>
          <c:extLst>
            <c:ext xmlns:c15="http://schemas.microsoft.com/office/drawing/2012/chart" uri="{02D57815-91ED-43cb-92C2-25804820EDAC}">
              <c15:datalabelsRange>
                <c15:f>Waste!$B$45:$E$45</c15:f>
                <c15:dlblRangeCache>
                  <c:ptCount val="4"/>
                  <c:pt idx="0">
                    <c:v>34.12%</c:v>
                  </c:pt>
                  <c:pt idx="1">
                    <c:v>34.75%</c:v>
                  </c:pt>
                  <c:pt idx="2">
                    <c:v>34.92%</c:v>
                  </c:pt>
                  <c:pt idx="3">
                    <c:v>33.47%</c:v>
                  </c:pt>
                </c15:dlblRangeCache>
              </c15:datalabelsRange>
            </c:ext>
            <c:ext xmlns:c16="http://schemas.microsoft.com/office/drawing/2014/chart" uri="{C3380CC4-5D6E-409C-BE32-E72D297353CC}">
              <c16:uniqueId val="{00000004-F1B8-45B6-AC6D-FCF70835CA97}"/>
            </c:ext>
          </c:extLst>
        </c:ser>
        <c:ser>
          <c:idx val="1"/>
          <c:order val="1"/>
          <c:tx>
            <c:strRef>
              <c:f>Waste!$A$44</c:f>
              <c:strCache>
                <c:ptCount val="1"/>
                <c:pt idx="0">
                  <c:v>Diverted</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fld id="{4A9BEF6C-E50B-4824-AB41-30A773D038BC}" type="CELLRANGE">
                      <a:rPr lang="en-US" sz="800">
                        <a:effectLst/>
                        <a:latin typeface="Poppins Medium" panose="00000600000000000000" pitchFamily="2" charset="0"/>
                        <a:cs typeface="Poppins Medium" panose="00000600000000000000" pitchFamily="2" charset="0"/>
                      </a:rPr>
                      <a:pPr algn="ctr">
                        <a:defRPr lang="en-US">
                          <a:solidFill>
                            <a:schemeClr val="bg1"/>
                          </a:solidFill>
                          <a:effectLst/>
                          <a:latin typeface="Poppins Medium" panose="00000600000000000000" pitchFamily="2" charset="0"/>
                          <a:cs typeface="Poppins Medium" panose="00000600000000000000" pitchFamily="2" charset="0"/>
                        </a:defRPr>
                      </a:pPr>
                      <a:t>[CELLRANGE]</a:t>
                    </a:fld>
                    <a:endParaRPr lang="en-AU"/>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1B8-45B6-AC6D-FCF70835CA97}"/>
                </c:ext>
              </c:extLst>
            </c:dLbl>
            <c:dLbl>
              <c:idx val="1"/>
              <c:tx>
                <c:rich>
                  <a:bodyPr/>
                  <a:lstStyle/>
                  <a:p>
                    <a:fld id="{5EE91E1E-E96A-4C90-A046-444864647F24}" type="CELLRANGE">
                      <a:rPr lang="en-AU"/>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1B8-45B6-AC6D-FCF70835CA97}"/>
                </c:ext>
              </c:extLst>
            </c:dLbl>
            <c:dLbl>
              <c:idx val="2"/>
              <c:tx>
                <c:rich>
                  <a:bodyPr/>
                  <a:lstStyle/>
                  <a:p>
                    <a:fld id="{93D8A288-73A1-4C19-9C66-81366AEF93C1}" type="CELLRANGE">
                      <a:rPr lang="en-AU"/>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1B8-45B6-AC6D-FCF70835CA97}"/>
                </c:ext>
              </c:extLst>
            </c:dLbl>
            <c:dLbl>
              <c:idx val="3"/>
              <c:tx>
                <c:rich>
                  <a:bodyPr/>
                  <a:lstStyle/>
                  <a:p>
                    <a:fld id="{D87F79F1-D9EE-4451-A8D5-82715FAAEA47}" type="CELLRANGE">
                      <a:rPr lang="en-AU"/>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1B8-45B6-AC6D-FCF70835CA97}"/>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Waste!$B$42:$E$42</c:f>
              <c:strCache>
                <c:ptCount val="4"/>
                <c:pt idx="0">
                  <c:v>2018-19*</c:v>
                </c:pt>
                <c:pt idx="1">
                  <c:v>2021-22</c:v>
                </c:pt>
                <c:pt idx="2">
                  <c:v>2022-23</c:v>
                </c:pt>
                <c:pt idx="3">
                  <c:v>2023-24</c:v>
                </c:pt>
              </c:strCache>
            </c:strRef>
          </c:cat>
          <c:val>
            <c:numRef>
              <c:f>Waste!$B$44:$E$44</c:f>
              <c:numCache>
                <c:formatCode>0.00</c:formatCode>
                <c:ptCount val="4"/>
                <c:pt idx="0">
                  <c:v>1737.0529720000002</c:v>
                </c:pt>
                <c:pt idx="1">
                  <c:v>1212.1241030000001</c:v>
                </c:pt>
                <c:pt idx="2">
                  <c:v>1167.06555</c:v>
                </c:pt>
                <c:pt idx="3">
                  <c:v>952.58756000000005</c:v>
                </c:pt>
              </c:numCache>
            </c:numRef>
          </c:val>
          <c:extLst>
            <c:ext xmlns:c15="http://schemas.microsoft.com/office/drawing/2012/chart" uri="{02D57815-91ED-43cb-92C2-25804820EDAC}">
              <c15:datalabelsRange>
                <c15:f>Waste!$B$46:$E$46</c15:f>
                <c15:dlblRangeCache>
                  <c:ptCount val="4"/>
                  <c:pt idx="0">
                    <c:v>65.88%</c:v>
                  </c:pt>
                  <c:pt idx="1">
                    <c:v>65.25%</c:v>
                  </c:pt>
                  <c:pt idx="2">
                    <c:v>65.08%</c:v>
                  </c:pt>
                  <c:pt idx="3">
                    <c:v>66.53%</c:v>
                  </c:pt>
                </c15:dlblRangeCache>
              </c15:datalabelsRange>
            </c:ext>
            <c:ext xmlns:c16="http://schemas.microsoft.com/office/drawing/2014/chart" uri="{C3380CC4-5D6E-409C-BE32-E72D297353CC}">
              <c16:uniqueId val="{00000009-F1B8-45B6-AC6D-FCF70835CA97}"/>
            </c:ext>
          </c:extLst>
        </c:ser>
        <c:dLbls>
          <c:dLblPos val="ctr"/>
          <c:showLegendKey val="0"/>
          <c:showVal val="1"/>
          <c:showCatName val="0"/>
          <c:showSerName val="0"/>
          <c:showPercent val="0"/>
          <c:showBubbleSize val="0"/>
        </c:dLbls>
        <c:gapWidth val="40"/>
        <c:overlap val="100"/>
        <c:axId val="811344408"/>
        <c:axId val="796426664"/>
      </c:barChart>
      <c:catAx>
        <c:axId val="81134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0000700000000000000" pitchFamily="2" charset="0"/>
                <a:ea typeface="+mn-ea"/>
                <a:cs typeface="Poppins SemiBold" panose="00000700000000000000" pitchFamily="2" charset="0"/>
              </a:defRPr>
            </a:pPr>
            <a:endParaRPr lang="en-US"/>
          </a:p>
        </c:txPr>
        <c:crossAx val="796426664"/>
        <c:crosses val="autoZero"/>
        <c:auto val="1"/>
        <c:lblAlgn val="ctr"/>
        <c:lblOffset val="100"/>
        <c:noMultiLvlLbl val="0"/>
      </c:catAx>
      <c:valAx>
        <c:axId val="7964266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SemiBold" panose="00000700000000000000" pitchFamily="2" charset="0"/>
                <a:ea typeface="+mn-ea"/>
                <a:cs typeface="Poppins SemiBold" panose="00000700000000000000" pitchFamily="2" charset="0"/>
              </a:defRPr>
            </a:pPr>
            <a:endParaRPr lang="en-US"/>
          </a:p>
        </c:txPr>
        <c:crossAx val="8113444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Poppins Medium" panose="00000600000000000000" pitchFamily="2" charset="0"/>
                <a:ea typeface="+mn-ea"/>
                <a:cs typeface="Poppins Medium" panose="00000600000000000000" pitchFamily="2" charset="0"/>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Poppins Medium" panose="00000600000000000000" pitchFamily="2" charset="0"/>
                <a:ea typeface="+mn-ea"/>
                <a:cs typeface="Poppins Medium" panose="00000600000000000000" pitchFamily="2" charset="0"/>
              </a:defRPr>
            </a:pPr>
            <a:endParaRPr lang="en-US"/>
          </a:p>
        </c:txPr>
      </c:legendEntry>
      <c:layout>
        <c:manualLayout>
          <c:xMode val="edge"/>
          <c:yMode val="edge"/>
          <c:x val="0.16009650077873641"/>
          <c:y val="0.93982645897392514"/>
          <c:w val="0.6955331086023826"/>
          <c:h val="4.605122133162055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effectLst/>
                <a:latin typeface="+mn-lt"/>
                <a:ea typeface="+mn-ea"/>
                <a:cs typeface="+mn-cs"/>
              </a:defRPr>
            </a:pPr>
            <a:r>
              <a:rPr lang="en-AU" sz="1400" dirty="0">
                <a:latin typeface="Poppins SemiBold" panose="00000700000000000000" pitchFamily="2" charset="0"/>
                <a:cs typeface="Poppins SemiBold" panose="00000700000000000000" pitchFamily="2" charset="0"/>
              </a:rPr>
              <a:t>Total Electricity Usage </a:t>
            </a:r>
          </a:p>
        </c:rich>
      </c:tx>
      <c:layout>
        <c:manualLayout>
          <c:xMode val="edge"/>
          <c:yMode val="edge"/>
          <c:x val="0.33188388360861426"/>
          <c:y val="8.02938205896748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0.22984384692110599"/>
          <c:y val="0.16969858138565233"/>
          <c:w val="0.65307439974094639"/>
          <c:h val="0.73769355867550157"/>
        </c:manualLayout>
      </c:layout>
      <c:barChart>
        <c:barDir val="col"/>
        <c:grouping val="stacked"/>
        <c:varyColors val="0"/>
        <c:ser>
          <c:idx val="0"/>
          <c:order val="0"/>
          <c:tx>
            <c:strRef>
              <c:f>Electricity!$A$23</c:f>
              <c:strCache>
                <c:ptCount val="1"/>
                <c:pt idx="0">
                  <c:v>Q1</c:v>
                </c:pt>
              </c:strCache>
            </c:strRef>
          </c:tx>
          <c:spPr>
            <a:solidFill>
              <a:srgbClr val="44A4BA"/>
            </a:solidFill>
            <a:ln>
              <a:noFill/>
            </a:ln>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CF8-4E3C-8DC3-D81870E1C2C6}"/>
                </c:ext>
              </c:extLst>
            </c:dLbl>
            <c:dLbl>
              <c:idx val="1"/>
              <c:tx>
                <c:rich>
                  <a:bodyPr/>
                  <a:lstStyle/>
                  <a:p>
                    <a:fld id="{2D6FB081-327F-4BEE-A726-9CFA77F13FB6}" type="VALUE">
                      <a:rPr lang="en-US" sz="1050" b="0" i="0" u="none" strike="noStrike" kern="1200" baseline="0">
                        <a:solidFill>
                          <a:schemeClr val="bg1"/>
                        </a:solidFill>
                        <a:effectLst/>
                        <a:latin typeface="Poppins SemiBold" panose="00000700000000000000" pitchFamily="2" charset="0"/>
                        <a:cs typeface="Poppins SemiBold" panose="00000700000000000000" pitchFamily="2" charset="0"/>
                      </a:rPr>
                      <a:pPr/>
                      <a:t>[VALUE]</a:t>
                    </a:fld>
                    <a:endParaRPr lang="en-US" sz="900" b="0" i="0" u="none" strike="noStrike" kern="1200" baseline="0" dirty="0">
                      <a:solidFill>
                        <a:schemeClr val="bg1"/>
                      </a:solidFill>
                      <a:effectLst/>
                      <a:latin typeface="Poppins SemiBold" panose="00000700000000000000" pitchFamily="2" charset="0"/>
                      <a:cs typeface="Poppins SemiBold" panose="00000700000000000000" pitchFamily="2" charset="0"/>
                    </a:endParaRPr>
                  </a:p>
                  <a:p>
                    <a:fld id="{C03E3BE8-D943-432F-A54E-4A580142C432}" type="CELLRANGE">
                      <a:rPr lang="en-US" sz="90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FCF8-4E3C-8DC3-D81870E1C2C6}"/>
                </c:ext>
              </c:extLst>
            </c:dLbl>
            <c:dLbl>
              <c:idx val="2"/>
              <c:tx>
                <c:rich>
                  <a:bodyPr/>
                  <a:lstStyle/>
                  <a:p>
                    <a:fld id="{2D6FB081-327F-4BEE-A726-9CFA77F13FB6}" type="VALUE">
                      <a:rPr lang="en-US" sz="105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[VALUE]</a:t>
                    </a:fld>
                    <a:endParaRPr lang="en-US" sz="900" b="0" i="0" u="none" strike="noStrike" kern="1200" baseline="0" dirty="0">
                      <a:solidFill>
                        <a:schemeClr val="bg1"/>
                      </a:solidFill>
                      <a:effectLst/>
                      <a:latin typeface="Poppins SemiBold" panose="00000700000000000000" pitchFamily="2" charset="0"/>
                      <a:cs typeface="Poppins SemiBold" panose="00000700000000000000" pitchFamily="2" charset="0"/>
                    </a:endParaRPr>
                  </a:p>
                  <a:p>
                    <a:fld id="{C03E3BE8-D943-432F-A54E-4A580142C432}" type="CELLRANGE">
                      <a:rPr lang="en-US" sz="90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FCF8-4E3C-8DC3-D81870E1C2C6}"/>
                </c:ext>
              </c:extLst>
            </c:dLbl>
            <c:dLbl>
              <c:idx val="3"/>
              <c:tx>
                <c:rich>
                  <a:bodyPr/>
                  <a:lstStyle/>
                  <a:p>
                    <a:fld id="{2D6FB081-327F-4BEE-A726-9CFA77F13FB6}" type="VALUE">
                      <a:rPr lang="en-US" sz="1050" b="0" i="0" u="none" strike="noStrike" kern="1200" baseline="0">
                        <a:solidFill>
                          <a:schemeClr val="bg1"/>
                        </a:solidFill>
                        <a:effectLst/>
                        <a:latin typeface="Poppins SemiBold" panose="00000700000000000000" pitchFamily="2" charset="0"/>
                        <a:cs typeface="Poppins SemiBold" panose="00000700000000000000" pitchFamily="2" charset="0"/>
                      </a:rPr>
                      <a:pPr/>
                      <a:t>[VALUE]</a:t>
                    </a:fld>
                    <a:endParaRPr lang="en-US" sz="1050" b="0" i="0" u="none" strike="noStrike" kern="1200" baseline="0" dirty="0">
                      <a:solidFill>
                        <a:schemeClr val="bg1"/>
                      </a:solidFill>
                      <a:effectLst/>
                      <a:latin typeface="Poppins SemiBold" panose="00000700000000000000" pitchFamily="2" charset="0"/>
                      <a:cs typeface="Poppins SemiBold" panose="00000700000000000000" pitchFamily="2" charset="0"/>
                    </a:endParaRPr>
                  </a:p>
                  <a:p>
                    <a:fld id="{C03E3BE8-D943-432F-A54E-4A580142C432}" type="CELLRANGE">
                      <a:rPr lang="en-US" sz="90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FCF8-4E3C-8DC3-D81870E1C2C6}"/>
                </c:ext>
              </c:extLst>
            </c:dLbl>
            <c:spPr>
              <a:noFill/>
              <a:ln>
                <a:noFill/>
              </a:ln>
              <a:effectLst/>
            </c:spPr>
            <c:txPr>
              <a:bodyPr rot="0" spcFirstLastPara="1" vertOverflow="ellipsis" vert="horz" wrap="square" anchor="ctr" anchorCtr="1"/>
              <a:lstStyle/>
              <a:p>
                <a:pPr algn="ctr" rtl="0">
                  <a:defRPr sz="1050" b="0" i="0" u="none" strike="noStrike" kern="1200" baseline="0">
                    <a:solidFill>
                      <a:schemeClr val="bg1"/>
                    </a:solidFill>
                    <a:effectLst/>
                    <a:latin typeface="Poppins SemiBold" panose="00000700000000000000" pitchFamily="2" charset="0"/>
                    <a:ea typeface="+mn-ea"/>
                    <a:cs typeface="Poppins SemiBold" panose="000007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Electricity!$B$22:$E$22</c:f>
              <c:strCache>
                <c:ptCount val="4"/>
                <c:pt idx="0">
                  <c:v>2018-2019*</c:v>
                </c:pt>
                <c:pt idx="1">
                  <c:v>2021-2022</c:v>
                </c:pt>
                <c:pt idx="2">
                  <c:v>2022-2023</c:v>
                </c:pt>
                <c:pt idx="3">
                  <c:v>2023-2024</c:v>
                </c:pt>
              </c:strCache>
            </c:strRef>
          </c:cat>
          <c:val>
            <c:numRef>
              <c:f>Electricity!$B$23:$E$23</c:f>
              <c:numCache>
                <c:formatCode>#,##0</c:formatCode>
                <c:ptCount val="4"/>
                <c:pt idx="0">
                  <c:v>245914.62999999998</c:v>
                </c:pt>
                <c:pt idx="1">
                  <c:v>202693</c:v>
                </c:pt>
                <c:pt idx="2">
                  <c:v>210456.8</c:v>
                </c:pt>
                <c:pt idx="3">
                  <c:v>235937.2</c:v>
                </c:pt>
              </c:numCache>
            </c:numRef>
          </c:val>
          <c:extLst>
            <c:ext xmlns:c15="http://schemas.microsoft.com/office/drawing/2012/chart" uri="{02D57815-91ED-43cb-92C2-25804820EDAC}">
              <c15:datalabelsRange>
                <c15:f>Electricity!$B$31:$E$31</c15:f>
                <c15:dlblRangeCache>
                  <c:ptCount val="4"/>
                  <c:pt idx="0">
                    <c:v>245915</c:v>
                  </c:pt>
                  <c:pt idx="1">
                    <c:v>-17.58%</c:v>
                  </c:pt>
                  <c:pt idx="2">
                    <c:v>-14.42%</c:v>
                  </c:pt>
                  <c:pt idx="3">
                    <c:v>-4.06%</c:v>
                  </c:pt>
                </c15:dlblRangeCache>
              </c15:datalabelsRange>
            </c:ext>
            <c:ext xmlns:c16="http://schemas.microsoft.com/office/drawing/2014/chart" uri="{C3380CC4-5D6E-409C-BE32-E72D297353CC}">
              <c16:uniqueId val="{00000004-FCF8-4E3C-8DC3-D81870E1C2C6}"/>
            </c:ext>
          </c:extLst>
        </c:ser>
        <c:ser>
          <c:idx val="1"/>
          <c:order val="1"/>
          <c:tx>
            <c:strRef>
              <c:f>Electricity!$A$24</c:f>
              <c:strCache>
                <c:ptCount val="1"/>
                <c:pt idx="0">
                  <c:v>Q2</c:v>
                </c:pt>
              </c:strCache>
            </c:strRef>
          </c:tx>
          <c:spPr>
            <a:solidFill>
              <a:schemeClr val="tx2">
                <a:lumMod val="60000"/>
                <a:lumOff val="40000"/>
              </a:schemeClr>
            </a:solidFill>
            <a:ln>
              <a:noFill/>
            </a:ln>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CF8-4E3C-8DC3-D81870E1C2C6}"/>
                </c:ext>
              </c:extLst>
            </c:dLbl>
            <c:dLbl>
              <c:idx val="1"/>
              <c:tx>
                <c:rich>
                  <a:bodyPr/>
                  <a:lstStyle/>
                  <a:p>
                    <a:fld id="{2D6FB081-327F-4BEE-A726-9CFA77F13FB6}" type="VALUE">
                      <a:rPr lang="en-US" sz="1050" b="0" i="0" u="none" strike="noStrike" kern="1200" baseline="0">
                        <a:solidFill>
                          <a:schemeClr val="bg1"/>
                        </a:solidFill>
                        <a:effectLst/>
                        <a:latin typeface="Poppins SemiBold" panose="00000700000000000000" pitchFamily="2" charset="0"/>
                        <a:cs typeface="Poppins SemiBold" panose="00000700000000000000" pitchFamily="2" charset="0"/>
                      </a:rPr>
                      <a:pPr/>
                      <a:t>[VALUE]</a:t>
                    </a:fld>
                    <a:endParaRPr lang="en-US" sz="900" b="0" i="0" u="none" strike="noStrike" kern="1200" baseline="0" dirty="0">
                      <a:solidFill>
                        <a:schemeClr val="bg1"/>
                      </a:solidFill>
                      <a:effectLst/>
                      <a:latin typeface="Poppins SemiBold" panose="00000700000000000000" pitchFamily="2" charset="0"/>
                      <a:cs typeface="Poppins SemiBold" panose="00000700000000000000" pitchFamily="2" charset="0"/>
                    </a:endParaRPr>
                  </a:p>
                  <a:p>
                    <a:fld id="{C03E3BE8-D943-432F-A54E-4A580142C432}" type="CELLRANGE">
                      <a:rPr lang="en-US" sz="90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FCF8-4E3C-8DC3-D81870E1C2C6}"/>
                </c:ext>
              </c:extLst>
            </c:dLbl>
            <c:dLbl>
              <c:idx val="2"/>
              <c:tx>
                <c:rich>
                  <a:bodyPr/>
                  <a:lstStyle/>
                  <a:p>
                    <a:fld id="{2D6FB081-327F-4BEE-A726-9CFA77F13FB6}" type="VALUE">
                      <a:rPr lang="en-US" sz="1050" b="0" i="0" u="none" strike="noStrike" kern="1200" baseline="0">
                        <a:solidFill>
                          <a:schemeClr val="bg1"/>
                        </a:solidFill>
                        <a:effectLst/>
                        <a:latin typeface="Poppins SemiBold" panose="00000700000000000000" pitchFamily="2" charset="0"/>
                        <a:cs typeface="Poppins SemiBold" panose="00000700000000000000" pitchFamily="2" charset="0"/>
                      </a:rPr>
                      <a:pPr/>
                      <a:t>[VALUE]</a:t>
                    </a:fld>
                    <a:endParaRPr lang="en-US" sz="900" b="0" i="0" u="none" strike="noStrike" kern="1200" baseline="0" dirty="0">
                      <a:solidFill>
                        <a:schemeClr val="bg1"/>
                      </a:solidFill>
                      <a:effectLst/>
                      <a:latin typeface="Poppins SemiBold" panose="00000700000000000000" pitchFamily="2" charset="0"/>
                      <a:cs typeface="Poppins SemiBold" panose="00000700000000000000" pitchFamily="2" charset="0"/>
                    </a:endParaRPr>
                  </a:p>
                  <a:p>
                    <a:fld id="{C03E3BE8-D943-432F-A54E-4A580142C432}" type="CELLRANGE">
                      <a:rPr lang="en-US" sz="90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FCF8-4E3C-8DC3-D81870E1C2C6}"/>
                </c:ext>
              </c:extLst>
            </c:dLbl>
            <c:dLbl>
              <c:idx val="3"/>
              <c:tx>
                <c:rich>
                  <a:bodyPr/>
                  <a:lstStyle/>
                  <a:p>
                    <a:fld id="{2D6FB081-327F-4BEE-A726-9CFA77F13FB6}" type="VALUE">
                      <a:rPr lang="en-US" sz="105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[VALUE]</a:t>
                    </a:fld>
                    <a:endParaRPr lang="en-US" sz="1050" b="0" i="0" u="none" strike="noStrike" kern="1200" baseline="0" dirty="0">
                      <a:solidFill>
                        <a:schemeClr val="bg1"/>
                      </a:solidFill>
                      <a:effectLst/>
                      <a:latin typeface="Poppins SemiBold" panose="00000700000000000000" pitchFamily="2" charset="0"/>
                      <a:cs typeface="Poppins SemiBold" panose="00000700000000000000" pitchFamily="2" charset="0"/>
                    </a:endParaRPr>
                  </a:p>
                  <a:p>
                    <a:fld id="{C03E3BE8-D943-432F-A54E-4A580142C432}" type="CELLRANGE">
                      <a:rPr lang="en-US" sz="90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CF8-4E3C-8DC3-D81870E1C2C6}"/>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effectLst/>
                    <a:latin typeface="Poppins SemiBold" panose="00000700000000000000" pitchFamily="2" charset="0"/>
                    <a:ea typeface="+mn-ea"/>
                    <a:cs typeface="Poppins SemiBold" panose="000007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Electricity!$B$22:$E$22</c:f>
              <c:strCache>
                <c:ptCount val="4"/>
                <c:pt idx="0">
                  <c:v>2018-2019*</c:v>
                </c:pt>
                <c:pt idx="1">
                  <c:v>2021-2022</c:v>
                </c:pt>
                <c:pt idx="2">
                  <c:v>2022-2023</c:v>
                </c:pt>
                <c:pt idx="3">
                  <c:v>2023-2024</c:v>
                </c:pt>
              </c:strCache>
            </c:strRef>
          </c:cat>
          <c:val>
            <c:numRef>
              <c:f>Electricity!$B$24:$E$24</c:f>
              <c:numCache>
                <c:formatCode>#,##0</c:formatCode>
                <c:ptCount val="4"/>
                <c:pt idx="0">
                  <c:v>202014.87</c:v>
                </c:pt>
                <c:pt idx="1">
                  <c:v>199484.99999999988</c:v>
                </c:pt>
                <c:pt idx="2">
                  <c:v>172770.7</c:v>
                </c:pt>
                <c:pt idx="3">
                  <c:v>215614</c:v>
                </c:pt>
              </c:numCache>
            </c:numRef>
          </c:val>
          <c:extLst>
            <c:ext xmlns:c15="http://schemas.microsoft.com/office/drawing/2012/chart" uri="{02D57815-91ED-43cb-92C2-25804820EDAC}">
              <c15:datalabelsRange>
                <c15:f>Electricity!$B$32:$E$32</c15:f>
                <c15:dlblRangeCache>
                  <c:ptCount val="4"/>
                  <c:pt idx="0">
                    <c:v>202015</c:v>
                  </c:pt>
                  <c:pt idx="1">
                    <c:v>-1.25%</c:v>
                  </c:pt>
                  <c:pt idx="2">
                    <c:v>-14.48%</c:v>
                  </c:pt>
                  <c:pt idx="3">
                    <c:v>6.73%</c:v>
                  </c:pt>
                </c15:dlblRangeCache>
              </c15:datalabelsRange>
            </c:ext>
            <c:ext xmlns:c16="http://schemas.microsoft.com/office/drawing/2014/chart" uri="{C3380CC4-5D6E-409C-BE32-E72D297353CC}">
              <c16:uniqueId val="{00000009-FCF8-4E3C-8DC3-D81870E1C2C6}"/>
            </c:ext>
          </c:extLst>
        </c:ser>
        <c:ser>
          <c:idx val="2"/>
          <c:order val="2"/>
          <c:tx>
            <c:strRef>
              <c:f>Electricity!$A$25</c:f>
              <c:strCache>
                <c:ptCount val="1"/>
                <c:pt idx="0">
                  <c:v>Q3</c:v>
                </c:pt>
              </c:strCache>
            </c:strRef>
          </c:tx>
          <c:spPr>
            <a:solidFill>
              <a:srgbClr val="35AA2C"/>
            </a:solidFill>
            <a:ln>
              <a:noFill/>
            </a:ln>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FCF8-4E3C-8DC3-D81870E1C2C6}"/>
                </c:ext>
              </c:extLst>
            </c:dLbl>
            <c:dLbl>
              <c:idx val="1"/>
              <c:tx>
                <c:rich>
                  <a:bodyPr/>
                  <a:lstStyle/>
                  <a:p>
                    <a:fld id="{2D6FB081-327F-4BEE-A726-9CFA77F13FB6}" type="VALUE">
                      <a:rPr lang="en-US" sz="1050" b="0" i="0" u="none" strike="noStrike" kern="1200" baseline="0">
                        <a:solidFill>
                          <a:schemeClr val="bg1"/>
                        </a:solidFill>
                        <a:effectLst/>
                        <a:latin typeface="Poppins SemiBold" panose="00000700000000000000" pitchFamily="2" charset="0"/>
                        <a:cs typeface="Poppins SemiBold" panose="00000700000000000000" pitchFamily="2" charset="0"/>
                      </a:rPr>
                      <a:pPr/>
                      <a:t>[VALUE]</a:t>
                    </a:fld>
                    <a:endParaRPr lang="en-US" sz="900" b="0" i="0" u="none" strike="noStrike" kern="1200" baseline="0" dirty="0">
                      <a:solidFill>
                        <a:schemeClr val="bg1"/>
                      </a:solidFill>
                      <a:effectLst/>
                      <a:latin typeface="Poppins SemiBold" panose="00000700000000000000" pitchFamily="2" charset="0"/>
                      <a:cs typeface="Poppins SemiBold" panose="00000700000000000000" pitchFamily="2" charset="0"/>
                    </a:endParaRPr>
                  </a:p>
                  <a:p>
                    <a:r>
                      <a:rPr lang="en-US" sz="900" b="0" i="0" u="none" strike="noStrike" kern="1200" baseline="0" dirty="0">
                        <a:solidFill>
                          <a:schemeClr val="bg1"/>
                        </a:solidFill>
                        <a:effectLst/>
                        <a:latin typeface="Poppins SemiBold" panose="00000700000000000000" pitchFamily="2" charset="0"/>
                        <a:cs typeface="Poppins SemiBold" panose="00000700000000000000" pitchFamily="2" charset="0"/>
                      </a:rPr>
                      <a:t>+</a:t>
                    </a:r>
                    <a:fld id="{C03E3BE8-D943-432F-A54E-4A580142C432}" type="CELLRANGE">
                      <a:rPr lang="en-US" sz="90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[CELLRANGE]</a:t>
                    </a:fld>
                    <a:endParaRPr lang="en-US" sz="900" b="0" i="0" u="none" strike="noStrike" kern="1200" baseline="0" dirty="0">
                      <a:solidFill>
                        <a:schemeClr val="bg1"/>
                      </a:solidFill>
                      <a:effectLst/>
                      <a:latin typeface="Poppins SemiBold" panose="00000700000000000000" pitchFamily="2" charset="0"/>
                      <a:cs typeface="Poppins SemiBold" panose="00000700000000000000" pitchFamily="2" charset="0"/>
                    </a:endParaRP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FCF8-4E3C-8DC3-D81870E1C2C6}"/>
                </c:ext>
              </c:extLst>
            </c:dLbl>
            <c:dLbl>
              <c:idx val="2"/>
              <c:tx>
                <c:rich>
                  <a:bodyPr/>
                  <a:lstStyle/>
                  <a:p>
                    <a:fld id="{2D6FB081-327F-4BEE-A726-9CFA77F13FB6}" type="VALUE">
                      <a:rPr lang="en-US" sz="1050" b="0" i="0" u="none" strike="noStrike" kern="1200" baseline="0">
                        <a:solidFill>
                          <a:schemeClr val="bg1"/>
                        </a:solidFill>
                        <a:effectLst/>
                        <a:latin typeface="Poppins SemiBold" panose="00000700000000000000" pitchFamily="2" charset="0"/>
                        <a:ea typeface="+mn-ea"/>
                        <a:cs typeface="Poppins SemiBold" panose="00000700000000000000" pitchFamily="2" charset="0"/>
                      </a:rPr>
                      <a:pPr/>
                      <a:t>[VALUE]</a:t>
                    </a:fld>
                    <a:endParaRPr lang="en-US" sz="900" b="0" i="0" u="none" strike="noStrike" kern="1200" baseline="0" dirty="0">
                      <a:solidFill>
                        <a:schemeClr val="bg1"/>
                      </a:solidFill>
                      <a:effectLst/>
                      <a:latin typeface="Poppins SemiBold" panose="00000700000000000000" pitchFamily="2" charset="0"/>
                      <a:ea typeface="+mn-ea"/>
                      <a:cs typeface="Poppins SemiBold" panose="00000700000000000000" pitchFamily="2" charset="0"/>
                    </a:endParaRPr>
                  </a:p>
                  <a:p>
                    <a:fld id="{C03E3BE8-D943-432F-A54E-4A580142C432}" type="CELLRANGE">
                      <a:rPr lang="en-US" sz="900" b="0" i="0" u="none" strike="noStrike" kern="1200" baseline="0" smtClean="0">
                        <a:solidFill>
                          <a:schemeClr val="bg1"/>
                        </a:solidFill>
                        <a:effectLst/>
                        <a:latin typeface="Poppins SemiBold" panose="00000700000000000000" pitchFamily="2" charset="0"/>
                        <a:ea typeface="+mn-ea"/>
                        <a:cs typeface="Poppins SemiBold" panose="000007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FCF8-4E3C-8DC3-D81870E1C2C6}"/>
                </c:ext>
              </c:extLst>
            </c:dLbl>
            <c:dLbl>
              <c:idx val="3"/>
              <c:tx>
                <c:rich>
                  <a:bodyPr/>
                  <a:lstStyle/>
                  <a:p>
                    <a:fld id="{2D6FB081-327F-4BEE-A726-9CFA77F13FB6}" type="VALUE">
                      <a:rPr lang="en-US" sz="105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[VALUE]</a:t>
                    </a:fld>
                    <a:r>
                      <a:rPr lang="en-US" sz="1050" b="0" i="0" u="none" strike="noStrike" kern="1200" baseline="0" dirty="0">
                        <a:solidFill>
                          <a:schemeClr val="bg1"/>
                        </a:solidFill>
                        <a:effectLst/>
                        <a:latin typeface="Poppins SemiBold" panose="00000700000000000000" pitchFamily="2" charset="0"/>
                        <a:cs typeface="Poppins SemiBold" panose="00000700000000000000" pitchFamily="2" charset="0"/>
                      </a:rPr>
                      <a:t>**</a:t>
                    </a:r>
                  </a:p>
                </c:rich>
              </c:tx>
              <c:showLegendKey val="0"/>
              <c:showVal val="0"/>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CF8-4E3C-8DC3-D81870E1C2C6}"/>
                </c:ext>
              </c:extLst>
            </c:dLbl>
            <c:spPr>
              <a:noFill/>
              <a:ln>
                <a:noFill/>
              </a:ln>
              <a:effectLst/>
            </c:spPr>
            <c:txPr>
              <a:bodyPr rot="0" spcFirstLastPara="1" vertOverflow="ellipsis" vert="horz" wrap="square" anchor="ctr" anchorCtr="1"/>
              <a:lstStyle/>
              <a:p>
                <a:pPr algn="ctr" rtl="0">
                  <a:defRPr sz="1050" b="0" i="0" u="none" strike="noStrike" kern="1200" baseline="0">
                    <a:solidFill>
                      <a:schemeClr val="bg1"/>
                    </a:solidFill>
                    <a:effectLst/>
                    <a:latin typeface="Poppins SemiBold" panose="00000700000000000000" pitchFamily="2" charset="0"/>
                    <a:ea typeface="+mn-ea"/>
                    <a:cs typeface="Poppins SemiBold" panose="000007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Electricity!$B$22:$E$22</c:f>
              <c:strCache>
                <c:ptCount val="4"/>
                <c:pt idx="0">
                  <c:v>2018-2019*</c:v>
                </c:pt>
                <c:pt idx="1">
                  <c:v>2021-2022</c:v>
                </c:pt>
                <c:pt idx="2">
                  <c:v>2022-2023</c:v>
                </c:pt>
                <c:pt idx="3">
                  <c:v>2023-2024</c:v>
                </c:pt>
              </c:strCache>
            </c:strRef>
          </c:cat>
          <c:val>
            <c:numRef>
              <c:f>Electricity!$B$25:$E$25</c:f>
              <c:numCache>
                <c:formatCode>#,##0</c:formatCode>
                <c:ptCount val="4"/>
                <c:pt idx="0">
                  <c:v>219114.38500000001</c:v>
                </c:pt>
                <c:pt idx="1">
                  <c:v>229538.39999999991</c:v>
                </c:pt>
                <c:pt idx="2">
                  <c:v>187144.09999999998</c:v>
                </c:pt>
                <c:pt idx="3" formatCode="0">
                  <c:v>141144.4</c:v>
                </c:pt>
              </c:numCache>
            </c:numRef>
          </c:val>
          <c:extLst>
            <c:ext xmlns:c15="http://schemas.microsoft.com/office/drawing/2012/chart" uri="{02D57815-91ED-43cb-92C2-25804820EDAC}">
              <c15:datalabelsRange>
                <c15:f>Electricity!$B$33:$E$33</c15:f>
                <c15:dlblRangeCache>
                  <c:ptCount val="4"/>
                  <c:pt idx="0">
                    <c:v>219114</c:v>
                  </c:pt>
                  <c:pt idx="1">
                    <c:v>4.76%</c:v>
                  </c:pt>
                  <c:pt idx="2">
                    <c:v>-14.59%</c:v>
                  </c:pt>
                  <c:pt idx="3">
                    <c:v>-35.58%</c:v>
                  </c:pt>
                </c15:dlblRangeCache>
              </c15:datalabelsRange>
            </c:ext>
            <c:ext xmlns:c16="http://schemas.microsoft.com/office/drawing/2014/chart" uri="{C3380CC4-5D6E-409C-BE32-E72D297353CC}">
              <c16:uniqueId val="{0000000E-FCF8-4E3C-8DC3-D81870E1C2C6}"/>
            </c:ext>
          </c:extLst>
        </c:ser>
        <c:ser>
          <c:idx val="3"/>
          <c:order val="3"/>
          <c:tx>
            <c:strRef>
              <c:f>Electricity!$A$26</c:f>
              <c:strCache>
                <c:ptCount val="1"/>
                <c:pt idx="0">
                  <c:v>Q4</c:v>
                </c:pt>
              </c:strCache>
            </c:strRef>
          </c:tx>
          <c:spPr>
            <a:solidFill>
              <a:srgbClr val="39728F"/>
            </a:solidFill>
            <a:ln>
              <a:noFill/>
            </a:ln>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FCF8-4E3C-8DC3-D81870E1C2C6}"/>
                </c:ext>
              </c:extLst>
            </c:dLbl>
            <c:dLbl>
              <c:idx val="1"/>
              <c:tx>
                <c:rich>
                  <a:bodyPr/>
                  <a:lstStyle/>
                  <a:p>
                    <a:fld id="{2D6FB081-327F-4BEE-A726-9CFA77F13FB6}" type="VALUE">
                      <a:rPr lang="en-US" sz="1050" b="0" i="0" u="none" strike="noStrike" kern="1200" baseline="0">
                        <a:solidFill>
                          <a:schemeClr val="bg1"/>
                        </a:solidFill>
                        <a:effectLst/>
                        <a:latin typeface="Poppins SemiBold" panose="00000700000000000000" pitchFamily="2" charset="0"/>
                        <a:cs typeface="Poppins SemiBold" panose="00000700000000000000" pitchFamily="2" charset="0"/>
                      </a:rPr>
                      <a:pPr/>
                      <a:t>[VALUE]</a:t>
                    </a:fld>
                    <a:endParaRPr lang="en-US" sz="900" b="0" i="0" u="none" strike="noStrike" kern="1200" baseline="0" dirty="0">
                      <a:solidFill>
                        <a:schemeClr val="bg1"/>
                      </a:solidFill>
                      <a:effectLst/>
                      <a:latin typeface="Poppins SemiBold" panose="00000700000000000000" pitchFamily="2" charset="0"/>
                      <a:cs typeface="Poppins SemiBold" panose="00000700000000000000" pitchFamily="2" charset="0"/>
                    </a:endParaRPr>
                  </a:p>
                  <a:p>
                    <a:fld id="{C03E3BE8-D943-432F-A54E-4A580142C432}" type="CELLRANGE">
                      <a:rPr lang="en-US" sz="90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FCF8-4E3C-8DC3-D81870E1C2C6}"/>
                </c:ext>
              </c:extLst>
            </c:dLbl>
            <c:dLbl>
              <c:idx val="2"/>
              <c:tx>
                <c:rich>
                  <a:bodyPr/>
                  <a:lstStyle/>
                  <a:p>
                    <a:fld id="{2D6FB081-327F-4BEE-A726-9CFA77F13FB6}" type="VALUE">
                      <a:rPr lang="en-US" sz="1050" b="0" i="0" u="none" strike="noStrike" kern="1200" baseline="0">
                        <a:solidFill>
                          <a:schemeClr val="bg1"/>
                        </a:solidFill>
                        <a:effectLst/>
                        <a:latin typeface="Poppins SemiBold" panose="00000700000000000000" pitchFamily="2" charset="0"/>
                        <a:cs typeface="Poppins SemiBold" panose="00000700000000000000" pitchFamily="2" charset="0"/>
                      </a:rPr>
                      <a:pPr/>
                      <a:t>[VALUE]</a:t>
                    </a:fld>
                    <a:endParaRPr lang="en-US" sz="900" b="0" i="0" u="none" strike="noStrike" kern="1200" baseline="0" dirty="0">
                      <a:solidFill>
                        <a:schemeClr val="bg1"/>
                      </a:solidFill>
                      <a:effectLst/>
                      <a:latin typeface="Poppins SemiBold" panose="00000700000000000000" pitchFamily="2" charset="0"/>
                      <a:cs typeface="Poppins SemiBold" panose="00000700000000000000" pitchFamily="2" charset="0"/>
                    </a:endParaRPr>
                  </a:p>
                  <a:p>
                    <a:fld id="{C03E3BE8-D943-432F-A54E-4A580142C432}" type="CELLRANGE">
                      <a:rPr lang="en-US" sz="900" b="0" i="0" u="none" strike="noStrike" kern="1200" baseline="0" smtClean="0">
                        <a:solidFill>
                          <a:schemeClr val="bg1"/>
                        </a:solidFill>
                        <a:effectLst/>
                        <a:latin typeface="Poppins SemiBold" panose="00000700000000000000" pitchFamily="2" charset="0"/>
                        <a:cs typeface="Poppins SemiBold" panose="000007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FCF8-4E3C-8DC3-D81870E1C2C6}"/>
                </c:ext>
              </c:extLst>
            </c:dLbl>
            <c:dLbl>
              <c:idx val="3"/>
              <c:delete val="1"/>
              <c:extLst>
                <c:ext xmlns:c15="http://schemas.microsoft.com/office/drawing/2012/chart" uri="{CE6537A1-D6FC-4f65-9D91-7224C49458BB}"/>
                <c:ext xmlns:c16="http://schemas.microsoft.com/office/drawing/2014/chart" uri="{C3380CC4-5D6E-409C-BE32-E72D297353CC}">
                  <c16:uniqueId val="{00000012-FCF8-4E3C-8DC3-D81870E1C2C6}"/>
                </c:ext>
              </c:extLst>
            </c:dLbl>
            <c:spPr>
              <a:noFill/>
              <a:ln>
                <a:noFill/>
              </a:ln>
              <a:effectLst/>
            </c:spPr>
            <c:txPr>
              <a:bodyPr rot="0" spcFirstLastPara="1" vertOverflow="ellipsis" vert="horz" wrap="square" anchor="ctr" anchorCtr="1"/>
              <a:lstStyle/>
              <a:p>
                <a:pPr algn="ctr" rtl="0">
                  <a:defRPr sz="1050" b="0" i="0" u="none" strike="noStrike" kern="1200" baseline="0">
                    <a:solidFill>
                      <a:schemeClr val="bg1"/>
                    </a:solidFill>
                    <a:effectLst/>
                    <a:latin typeface="Poppins SemiBold" panose="00000700000000000000" pitchFamily="2" charset="0"/>
                    <a:ea typeface="+mn-ea"/>
                    <a:cs typeface="Poppins SemiBold" panose="000007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Electricity!$B$22:$E$22</c:f>
              <c:strCache>
                <c:ptCount val="4"/>
                <c:pt idx="0">
                  <c:v>2018-2019*</c:v>
                </c:pt>
                <c:pt idx="1">
                  <c:v>2021-2022</c:v>
                </c:pt>
                <c:pt idx="2">
                  <c:v>2022-2023</c:v>
                </c:pt>
                <c:pt idx="3">
                  <c:v>2023-2024</c:v>
                </c:pt>
              </c:strCache>
            </c:strRef>
          </c:cat>
          <c:val>
            <c:numRef>
              <c:f>Electricity!$B$26:$E$26</c:f>
              <c:numCache>
                <c:formatCode>#,##0</c:formatCode>
                <c:ptCount val="4"/>
                <c:pt idx="0">
                  <c:v>285725.25999999995</c:v>
                </c:pt>
                <c:pt idx="1">
                  <c:v>195823.1</c:v>
                </c:pt>
                <c:pt idx="2">
                  <c:v>207870.55</c:v>
                </c:pt>
                <c:pt idx="3">
                  <c:v>0</c:v>
                </c:pt>
              </c:numCache>
            </c:numRef>
          </c:val>
          <c:extLst>
            <c:ext xmlns:c15="http://schemas.microsoft.com/office/drawing/2012/chart" uri="{02D57815-91ED-43cb-92C2-25804820EDAC}">
              <c15:datalabelsRange>
                <c15:f>Electricity!$B$34:$E$34</c15:f>
                <c15:dlblRangeCache>
                  <c:ptCount val="4"/>
                  <c:pt idx="0">
                    <c:v>285725</c:v>
                  </c:pt>
                  <c:pt idx="1">
                    <c:v>-31.46%</c:v>
                  </c:pt>
                  <c:pt idx="2">
                    <c:v>-27.25%</c:v>
                  </c:pt>
                  <c:pt idx="3">
                    <c:v>-100.00%</c:v>
                  </c:pt>
                </c15:dlblRangeCache>
              </c15:datalabelsRange>
            </c:ext>
            <c:ext xmlns:c16="http://schemas.microsoft.com/office/drawing/2014/chart" uri="{C3380CC4-5D6E-409C-BE32-E72D297353CC}">
              <c16:uniqueId val="{00000013-FCF8-4E3C-8DC3-D81870E1C2C6}"/>
            </c:ext>
          </c:extLst>
        </c:ser>
        <c:dLbls>
          <c:dLblPos val="ctr"/>
          <c:showLegendKey val="0"/>
          <c:showVal val="1"/>
          <c:showCatName val="0"/>
          <c:showSerName val="0"/>
          <c:showPercent val="0"/>
          <c:showBubbleSize val="0"/>
        </c:dLbls>
        <c:gapWidth val="40"/>
        <c:overlap val="100"/>
        <c:axId val="738361464"/>
        <c:axId val="738358584"/>
      </c:barChart>
      <c:catAx>
        <c:axId val="73836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effectLst/>
                <a:latin typeface="Poppins SemiBold" panose="00000700000000000000" pitchFamily="2" charset="0"/>
                <a:ea typeface="+mn-ea"/>
                <a:cs typeface="Poppins SemiBold" panose="00000700000000000000" pitchFamily="2" charset="0"/>
              </a:defRPr>
            </a:pPr>
            <a:endParaRPr lang="en-US"/>
          </a:p>
        </c:txPr>
        <c:crossAx val="738358584"/>
        <c:crosses val="autoZero"/>
        <c:auto val="1"/>
        <c:lblAlgn val="ctr"/>
        <c:lblOffset val="100"/>
        <c:noMultiLvlLbl val="0"/>
      </c:catAx>
      <c:valAx>
        <c:axId val="738358584"/>
        <c:scaling>
          <c:orientation val="minMax"/>
          <c:max val="1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effectLst/>
                    <a:latin typeface="Poppins SemiBold" panose="00000700000000000000" pitchFamily="2" charset="0"/>
                    <a:ea typeface="+mn-ea"/>
                    <a:cs typeface="Poppins SemiBold" panose="00000700000000000000" pitchFamily="2" charset="0"/>
                  </a:defRPr>
                </a:pPr>
                <a:r>
                  <a:rPr lang="en-AU">
                    <a:latin typeface="Poppins SemiBold" panose="00000700000000000000" pitchFamily="2" charset="0"/>
                    <a:cs typeface="Poppins SemiBold" panose="00000700000000000000" pitchFamily="2" charset="0"/>
                  </a:rPr>
                  <a:t>kWh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effectLst/>
                  <a:latin typeface="Poppins SemiBold" panose="00000700000000000000" pitchFamily="2" charset="0"/>
                  <a:ea typeface="+mn-ea"/>
                  <a:cs typeface="Poppins SemiBold" panose="00000700000000000000" pitchFamily="2" charset="0"/>
                </a:defRPr>
              </a:pPr>
              <a:endParaRPr lang="en-US"/>
            </a:p>
          </c:txPr>
        </c:title>
        <c:numFmt formatCode="#,##0" sourceLinked="0"/>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effectLst/>
                <a:latin typeface="Poppins SemiBold" panose="00000700000000000000" pitchFamily="2" charset="0"/>
                <a:ea typeface="+mn-ea"/>
                <a:cs typeface="Poppins SemiBold" panose="00000700000000000000" pitchFamily="2" charset="0"/>
              </a:defRPr>
            </a:pPr>
            <a:endParaRPr lang="en-US"/>
          </a:p>
        </c:txPr>
        <c:crossAx val="738361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effectLs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35AA2C"/>
              </a:solidFill>
              <a:ln w="19050">
                <a:noFill/>
              </a:ln>
              <a:effectLst/>
            </c:spPr>
            <c:extLst>
              <c:ext xmlns:c16="http://schemas.microsoft.com/office/drawing/2014/chart" uri="{C3380CC4-5D6E-409C-BE32-E72D297353CC}">
                <c16:uniqueId val="{00000001-D067-46AA-BF0E-595CE29F486E}"/>
              </c:ext>
            </c:extLst>
          </c:dPt>
          <c:dPt>
            <c:idx val="1"/>
            <c:bubble3D val="0"/>
            <c:spPr>
              <a:solidFill>
                <a:schemeClr val="accent2"/>
              </a:solidFill>
              <a:ln w="19050">
                <a:noFill/>
              </a:ln>
              <a:effectLst/>
            </c:spPr>
            <c:extLst>
              <c:ext xmlns:c16="http://schemas.microsoft.com/office/drawing/2014/chart" uri="{C3380CC4-5D6E-409C-BE32-E72D297353CC}">
                <c16:uniqueId val="{00000003-D067-46AA-BF0E-595CE29F486E}"/>
              </c:ext>
            </c:extLst>
          </c:dPt>
          <c:dLbls>
            <c:dLbl>
              <c:idx val="0"/>
              <c:layout>
                <c:manualLayout>
                  <c:x val="0.11690523842873896"/>
                  <c:y val="-0.126674130798520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A63143B8-F4B7-47CA-9BBD-9F3A34D75D72}" type="VALUE">
                      <a:rPr lang="en-US" smtClean="0">
                        <a:latin typeface="Poppins Medium" panose="00000600000000000000" pitchFamily="2" charset="0"/>
                        <a:cs typeface="Poppins Medium" panose="00000600000000000000" pitchFamily="2" charset="0"/>
                      </a:rPr>
                      <a:pPr>
                        <a:defRPr/>
                      </a:pPr>
                      <a:t>[VALUE]</a:t>
                    </a:fld>
                    <a:r>
                      <a:rPr lang="en-US" baseline="0"/>
                      <a:t> </a:t>
                    </a:r>
                    <a:fld id="{676DF5AC-A38F-4F87-B26E-7D749E25CD1C}" type="PERCENTAGE">
                      <a:rPr lang="en-US" baseline="0">
                        <a:latin typeface="Poppins Medium" panose="00000600000000000000" pitchFamily="2" charset="0"/>
                        <a:cs typeface="Poppins Medium" panose="00000600000000000000" pitchFamily="2" charset="0"/>
                      </a:rPr>
                      <a:pPr>
                        <a:defRPr/>
                      </a:pPr>
                      <a:t>[PERCENTAGE]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25153473016154226"/>
                      <c:h val="0.20948734380805378"/>
                    </c:manualLayout>
                  </c15:layout>
                  <c15:dlblFieldTable/>
                  <c15:showDataLabelsRange val="0"/>
                </c:ext>
                <c:ext xmlns:c16="http://schemas.microsoft.com/office/drawing/2014/chart" uri="{C3380CC4-5D6E-409C-BE32-E72D297353CC}">
                  <c16:uniqueId val="{00000001-D067-46AA-BF0E-595CE29F486E}"/>
                </c:ext>
              </c:extLst>
            </c:dLbl>
            <c:dLbl>
              <c:idx val="1"/>
              <c:layout>
                <c:manualLayout>
                  <c:x val="-4.6874668394016675E-2"/>
                  <c:y val="0.1715378854563301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D49079BA-E0A0-4AFB-9C3F-3485C61CA728}" type="VALUE">
                      <a:rPr lang="en-US" smtClean="0">
                        <a:latin typeface="Poppins Medium" panose="00000600000000000000" pitchFamily="2" charset="0"/>
                        <a:cs typeface="Poppins Medium" panose="00000600000000000000" pitchFamily="2" charset="0"/>
                      </a:rPr>
                      <a:pPr>
                        <a:defRPr/>
                      </a:pPr>
                      <a:t>[VALUE]</a:t>
                    </a:fld>
                    <a:r>
                      <a:rPr lang="en-US" baseline="0"/>
                      <a:t> </a:t>
                    </a:r>
                    <a:fld id="{D856F720-B8F4-4340-80F3-F148DE3FEB88}" type="PERCENTAGE">
                      <a:rPr lang="en-US" baseline="0">
                        <a:latin typeface="Poppins Medium" panose="00000600000000000000" pitchFamily="2" charset="0"/>
                        <a:cs typeface="Poppins Medium" panose="00000600000000000000" pitchFamily="2" charset="0"/>
                      </a:rPr>
                      <a:pPr>
                        <a:defRPr/>
                      </a:pPr>
                      <a:t>[PERCENTAGE]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29897226366816426"/>
                      <c:h val="0.17254072232515189"/>
                    </c:manualLayout>
                  </c15:layout>
                  <c15:dlblFieldTable/>
                  <c15:showDataLabelsRange val="0"/>
                </c:ext>
                <c:ext xmlns:c16="http://schemas.microsoft.com/office/drawing/2014/chart" uri="{C3380CC4-5D6E-409C-BE32-E72D297353CC}">
                  <c16:uniqueId val="{00000003-D067-46AA-BF0E-595CE29F48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Electricity!$A$17:$A$18</c:f>
              <c:strCache>
                <c:ptCount val="2"/>
                <c:pt idx="0">
                  <c:v>Solar </c:v>
                </c:pt>
                <c:pt idx="1">
                  <c:v>Wind </c:v>
                </c:pt>
              </c:strCache>
            </c:strRef>
          </c:cat>
          <c:val>
            <c:numRef>
              <c:f>Electricity!$F$17:$F$18</c:f>
              <c:numCache>
                <c:formatCode>0</c:formatCode>
                <c:ptCount val="2"/>
                <c:pt idx="0">
                  <c:v>181988.13</c:v>
                </c:pt>
                <c:pt idx="1">
                  <c:v>428155.6</c:v>
                </c:pt>
              </c:numCache>
            </c:numRef>
          </c:val>
          <c:extLst>
            <c:ext xmlns:c16="http://schemas.microsoft.com/office/drawing/2014/chart" uri="{C3380CC4-5D6E-409C-BE32-E72D297353CC}">
              <c16:uniqueId val="{00000004-D067-46AA-BF0E-595CE29F486E}"/>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Poppins Medium" panose="00000600000000000000" pitchFamily="2" charset="0"/>
              <a:ea typeface="+mn-ea"/>
              <a:cs typeface="Poppins Medium" panose="000006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AU" sz="1400" dirty="0">
                <a:latin typeface="Poppins SemiBold" panose="00000700000000000000" pitchFamily="2" charset="0"/>
                <a:cs typeface="Poppins SemiBold" panose="00000700000000000000" pitchFamily="2" charset="0"/>
              </a:rPr>
              <a:t>Potable Water Usage</a:t>
            </a:r>
          </a:p>
        </c:rich>
      </c:tx>
      <c:layout>
        <c:manualLayout>
          <c:xMode val="edge"/>
          <c:yMode val="edge"/>
          <c:x val="0.39827513507295381"/>
          <c:y val="5.774840339305973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0.3821938972174545"/>
          <c:y val="0.17840050563956356"/>
          <c:w val="0.61189270216010638"/>
          <c:h val="0.6981622821077712"/>
        </c:manualLayout>
      </c:layout>
      <c:barChart>
        <c:barDir val="col"/>
        <c:grouping val="stacked"/>
        <c:varyColors val="0"/>
        <c:ser>
          <c:idx val="0"/>
          <c:order val="0"/>
          <c:tx>
            <c:strRef>
              <c:f>'Potable Water'!$A$3</c:f>
              <c:strCache>
                <c:ptCount val="1"/>
                <c:pt idx="0">
                  <c:v>Q1</c:v>
                </c:pt>
              </c:strCache>
            </c:strRef>
          </c:tx>
          <c:spPr>
            <a:solidFill>
              <a:srgbClr val="44A4BA"/>
            </a:solidFill>
            <a:ln>
              <a:noFill/>
            </a:ln>
            <a:effectLst/>
          </c:spPr>
          <c:invertIfNegative val="0"/>
          <c:dLbls>
            <c:dLbl>
              <c:idx val="0"/>
              <c:tx>
                <c:rich>
                  <a:bodyPr/>
                  <a:lstStyle/>
                  <a:p>
                    <a:fld id="{FD62F671-5636-41BA-BF36-5626246FF8D9}" type="CELLRANGE">
                      <a:rPr lang="en-US"/>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BDAB-47EC-8943-852D9A9F0EE6}"/>
                </c:ext>
              </c:extLst>
            </c:dLbl>
            <c:dLbl>
              <c:idx val="1"/>
              <c:tx>
                <c:rich>
                  <a:bodyPr/>
                  <a:lstStyle/>
                  <a:p>
                    <a:fld id="{2D6FB081-327F-4BEE-A726-9CFA77F13FB6}" type="VALUE">
                      <a:rPr lang="en-US" sz="105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9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9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BDAB-47EC-8943-852D9A9F0EE6}"/>
                </c:ext>
              </c:extLst>
            </c:dLbl>
            <c:dLbl>
              <c:idx val="2"/>
              <c:tx>
                <c:rich>
                  <a:bodyPr/>
                  <a:lstStyle/>
                  <a:p>
                    <a:fld id="{2D6FB081-327F-4BEE-A726-9CFA77F13FB6}" type="VALUE">
                      <a:rPr lang="en-US" sz="105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9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9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BDAB-47EC-8943-852D9A9F0EE6}"/>
                </c:ext>
              </c:extLst>
            </c:dLbl>
            <c:dLbl>
              <c:idx val="3"/>
              <c:tx>
                <c:rich>
                  <a:bodyPr/>
                  <a:lstStyle/>
                  <a:p>
                    <a:fld id="{2D6FB081-327F-4BEE-A726-9CFA77F13FB6}" type="VALUE">
                      <a:rPr lang="en-US" sz="105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105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9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BDAB-47EC-8943-852D9A9F0EE6}"/>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'Potable Water'!$B$2:$E$2</c:f>
              <c:strCache>
                <c:ptCount val="4"/>
                <c:pt idx="0">
                  <c:v>2018-19*</c:v>
                </c:pt>
                <c:pt idx="1">
                  <c:v>2021-22</c:v>
                </c:pt>
                <c:pt idx="2">
                  <c:v>2022-23</c:v>
                </c:pt>
                <c:pt idx="3">
                  <c:v>2023-24</c:v>
                </c:pt>
              </c:strCache>
            </c:strRef>
          </c:cat>
          <c:val>
            <c:numRef>
              <c:f>'Potable Water'!$B$3:$E$3</c:f>
              <c:numCache>
                <c:formatCode>0.00</c:formatCode>
                <c:ptCount val="4"/>
                <c:pt idx="0">
                  <c:v>6068.32</c:v>
                </c:pt>
                <c:pt idx="1">
                  <c:v>2766.2949999999987</c:v>
                </c:pt>
                <c:pt idx="2">
                  <c:v>4589.17</c:v>
                </c:pt>
                <c:pt idx="3">
                  <c:v>6038.9250000000002</c:v>
                </c:pt>
              </c:numCache>
            </c:numRef>
          </c:val>
          <c:extLst>
            <c:ext xmlns:c15="http://schemas.microsoft.com/office/drawing/2012/chart" uri="{02D57815-91ED-43cb-92C2-25804820EDAC}">
              <c15:datalabelsRange>
                <c15:f>'Potable Water'!$B$11:$E$11</c15:f>
                <c15:dlblRangeCache>
                  <c:ptCount val="4"/>
                  <c:pt idx="0">
                    <c:v>6068.32</c:v>
                  </c:pt>
                  <c:pt idx="1">
                    <c:v>-54.41%</c:v>
                  </c:pt>
                  <c:pt idx="2">
                    <c:v>-24.37%</c:v>
                  </c:pt>
                  <c:pt idx="3">
                    <c:v>-0.48%</c:v>
                  </c:pt>
                </c15:dlblRangeCache>
              </c15:datalabelsRange>
            </c:ext>
            <c:ext xmlns:c16="http://schemas.microsoft.com/office/drawing/2014/chart" uri="{C3380CC4-5D6E-409C-BE32-E72D297353CC}">
              <c16:uniqueId val="{00000004-BDAB-47EC-8943-852D9A9F0EE6}"/>
            </c:ext>
          </c:extLst>
        </c:ser>
        <c:ser>
          <c:idx val="1"/>
          <c:order val="1"/>
          <c:tx>
            <c:strRef>
              <c:f>'Potable Water'!$A$4</c:f>
              <c:strCache>
                <c:ptCount val="1"/>
                <c:pt idx="0">
                  <c:v>Q2</c:v>
                </c:pt>
              </c:strCache>
            </c:strRef>
          </c:tx>
          <c:spPr>
            <a:solidFill>
              <a:schemeClr val="tx2">
                <a:lumMod val="60000"/>
                <a:lumOff val="40000"/>
              </a:schemeClr>
            </a:solidFill>
            <a:ln>
              <a:noFill/>
            </a:ln>
            <a:effectLst/>
          </c:spPr>
          <c:invertIfNegative val="0"/>
          <c:dLbls>
            <c:dLbl>
              <c:idx val="0"/>
              <c:tx>
                <c:rich>
                  <a:bodyPr/>
                  <a:lstStyle/>
                  <a:p>
                    <a:fld id="{13E13723-DF1E-4735-8605-73BA584AC196}" type="CELLRANGE">
                      <a:rPr lang="en-US"/>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BDAB-47EC-8943-852D9A9F0EE6}"/>
                </c:ext>
              </c:extLst>
            </c:dLbl>
            <c:dLbl>
              <c:idx val="1"/>
              <c:tx>
                <c:rich>
                  <a:bodyPr/>
                  <a:lstStyle/>
                  <a:p>
                    <a:fld id="{2D6FB081-327F-4BEE-A726-9CFA77F13FB6}" type="VALUE">
                      <a:rPr lang="en-US" sz="105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9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9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BDAB-47EC-8943-852D9A9F0EE6}"/>
                </c:ext>
              </c:extLst>
            </c:dLbl>
            <c:dLbl>
              <c:idx val="2"/>
              <c:tx>
                <c:rich>
                  <a:bodyPr/>
                  <a:lstStyle/>
                  <a:p>
                    <a:fld id="{2D6FB081-327F-4BEE-A726-9CFA77F13FB6}" type="VALUE">
                      <a:rPr lang="en-US" sz="105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[VALUE]</a:t>
                    </a:fld>
                    <a:endParaRPr lang="en-US" sz="9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9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BDAB-47EC-8943-852D9A9F0EE6}"/>
                </c:ext>
              </c:extLst>
            </c:dLbl>
            <c:dLbl>
              <c:idx val="3"/>
              <c:tx>
                <c:rich>
                  <a:bodyPr/>
                  <a:lstStyle/>
                  <a:p>
                    <a:fld id="{F0FB50B5-E04A-47CA-B5FA-BBEB6AC76BCD}" type="VALUE">
                      <a:rPr lang="en-US" baseline="0" smtClean="0"/>
                      <a:pPr/>
                      <a:t>[VALUE]</a:t>
                    </a:fld>
                    <a:endParaRPr lang="en-US" baseline="0" dirty="0"/>
                  </a:p>
                  <a:p>
                    <a:fld id="{FBF8ED29-4F85-4740-A0F7-C375E0C3F6EF}" type="CELLRANGE">
                      <a:rPr lang="en-US" sz="900" b="0" i="0" u="none" strike="noStrike" kern="1200" baseline="0" smtClean="0">
                        <a:solidFill>
                          <a:srgbClr val="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BDAB-47EC-8943-852D9A9F0EE6}"/>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'Potable Water'!$B$2:$E$2</c:f>
              <c:strCache>
                <c:ptCount val="4"/>
                <c:pt idx="0">
                  <c:v>2018-19*</c:v>
                </c:pt>
                <c:pt idx="1">
                  <c:v>2021-22</c:v>
                </c:pt>
                <c:pt idx="2">
                  <c:v>2022-23</c:v>
                </c:pt>
                <c:pt idx="3">
                  <c:v>2023-24</c:v>
                </c:pt>
              </c:strCache>
            </c:strRef>
          </c:cat>
          <c:val>
            <c:numRef>
              <c:f>'Potable Water'!$B$4:$E$4</c:f>
              <c:numCache>
                <c:formatCode>0.00</c:formatCode>
                <c:ptCount val="4"/>
                <c:pt idx="0">
                  <c:v>8124.98</c:v>
                </c:pt>
                <c:pt idx="1">
                  <c:v>3194.39499999999</c:v>
                </c:pt>
                <c:pt idx="2">
                  <c:v>6583.6750000000002</c:v>
                </c:pt>
                <c:pt idx="3">
                  <c:v>5783.5</c:v>
                </c:pt>
              </c:numCache>
            </c:numRef>
          </c:val>
          <c:extLst>
            <c:ext xmlns:c15="http://schemas.microsoft.com/office/drawing/2012/chart" uri="{02D57815-91ED-43cb-92C2-25804820EDAC}">
              <c15:datalabelsRange>
                <c15:f>'Potable Water'!$B$12:$E$12</c15:f>
                <c15:dlblRangeCache>
                  <c:ptCount val="4"/>
                  <c:pt idx="0">
                    <c:v>8124.98</c:v>
                  </c:pt>
                  <c:pt idx="1">
                    <c:v>-60.68%</c:v>
                  </c:pt>
                  <c:pt idx="2">
                    <c:v>-18.97%</c:v>
                  </c:pt>
                  <c:pt idx="3">
                    <c:v>-28.82%</c:v>
                  </c:pt>
                </c15:dlblRangeCache>
              </c15:datalabelsRange>
            </c:ext>
            <c:ext xmlns:c16="http://schemas.microsoft.com/office/drawing/2014/chart" uri="{C3380CC4-5D6E-409C-BE32-E72D297353CC}">
              <c16:uniqueId val="{00000009-BDAB-47EC-8943-852D9A9F0EE6}"/>
            </c:ext>
          </c:extLst>
        </c:ser>
        <c:ser>
          <c:idx val="2"/>
          <c:order val="2"/>
          <c:tx>
            <c:strRef>
              <c:f>'Potable Water'!$A$5</c:f>
              <c:strCache>
                <c:ptCount val="1"/>
                <c:pt idx="0">
                  <c:v>Q3</c:v>
                </c:pt>
              </c:strCache>
            </c:strRef>
          </c:tx>
          <c:spPr>
            <a:solidFill>
              <a:srgbClr val="37A737"/>
            </a:solidFill>
            <a:ln>
              <a:noFill/>
            </a:ln>
            <a:effectLst/>
          </c:spPr>
          <c:invertIfNegative val="0"/>
          <c:dLbls>
            <c:dLbl>
              <c:idx val="0"/>
              <c:tx>
                <c:rich>
                  <a:bodyPr/>
                  <a:lstStyle/>
                  <a:p>
                    <a:fld id="{1FCAD0D6-F6E9-416A-8BBF-8024C0A89C0C}" type="CELLRANGE">
                      <a:rPr lang="en-US"/>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BDAB-47EC-8943-852D9A9F0EE6}"/>
                </c:ext>
              </c:extLst>
            </c:dLbl>
            <c:dLbl>
              <c:idx val="1"/>
              <c:tx>
                <c:rich>
                  <a:bodyPr/>
                  <a:lstStyle/>
                  <a:p>
                    <a:fld id="{2D6FB081-327F-4BEE-A726-9CFA77F13FB6}" type="VALUE">
                      <a:rPr lang="en-US" sz="105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[VALUE]</a:t>
                    </a:fld>
                    <a:endParaRPr lang="en-US" sz="105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9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BDAB-47EC-8943-852D9A9F0EE6}"/>
                </c:ext>
              </c:extLst>
            </c:dLbl>
            <c:dLbl>
              <c:idx val="2"/>
              <c:tx>
                <c:rich>
                  <a:bodyPr/>
                  <a:lstStyle/>
                  <a:p>
                    <a:fld id="{2D6FB081-327F-4BEE-A726-9CFA77F13FB6}" type="VALUE">
                      <a:rPr lang="en-US" sz="105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US" sz="9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fld id="{C03E3BE8-D943-432F-A54E-4A580142C432}" type="CELLRANGE">
                      <a:rPr lang="en-US" sz="9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BDAB-47EC-8943-852D9A9F0EE6}"/>
                </c:ext>
              </c:extLst>
            </c:dLbl>
            <c:dLbl>
              <c:idx val="3"/>
              <c:tx>
                <c:rich>
                  <a:bodyPr/>
                  <a:lstStyle/>
                  <a:p>
                    <a:fld id="{7D1EC6EA-868A-47F0-97A3-F58A167594B0}" type="VALUE">
                      <a:rPr lang="en-US" baseline="0" smtClean="0"/>
                      <a:pPr/>
                      <a:t>[VALUE]</a:t>
                    </a:fld>
                    <a:endParaRPr lang="en-US" baseline="0" dirty="0"/>
                  </a:p>
                  <a:p>
                    <a:fld id="{BE27084E-CBF8-4B34-B01A-10CC684334AE}" type="CELLRANGE">
                      <a:rPr lang="en-US" sz="900" b="0" i="0" u="none" strike="noStrike" kern="1200" baseline="0" smtClean="0">
                        <a:solidFill>
                          <a:srgbClr val="FFFFFF"/>
                        </a:solidFill>
                        <a:effectLst/>
                        <a:latin typeface="Poppins Medium" panose="00000600000000000000" pitchFamily="2" charset="0"/>
                        <a:cs typeface="Poppins Medium" panose="00000600000000000000" pitchFamily="2" charset="0"/>
                      </a:rPr>
                      <a:pPr/>
                      <a:t>[CELLRANGE]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BDAB-47EC-8943-852D9A9F0EE6}"/>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'Potable Water'!$B$2:$E$2</c:f>
              <c:strCache>
                <c:ptCount val="4"/>
                <c:pt idx="0">
                  <c:v>2018-19*</c:v>
                </c:pt>
                <c:pt idx="1">
                  <c:v>2021-22</c:v>
                </c:pt>
                <c:pt idx="2">
                  <c:v>2022-23</c:v>
                </c:pt>
                <c:pt idx="3">
                  <c:v>2023-24</c:v>
                </c:pt>
              </c:strCache>
            </c:strRef>
          </c:cat>
          <c:val>
            <c:numRef>
              <c:f>'Potable Water'!$B$5:$E$5</c:f>
              <c:numCache>
                <c:formatCode>0.00</c:formatCode>
                <c:ptCount val="4"/>
                <c:pt idx="0">
                  <c:v>6762.23</c:v>
                </c:pt>
                <c:pt idx="1">
                  <c:v>5758.285295713511</c:v>
                </c:pt>
                <c:pt idx="2">
                  <c:v>6048.73</c:v>
                </c:pt>
                <c:pt idx="3">
                  <c:v>6105.375</c:v>
                </c:pt>
              </c:numCache>
            </c:numRef>
          </c:val>
          <c:extLst>
            <c:ext xmlns:c15="http://schemas.microsoft.com/office/drawing/2012/chart" uri="{02D57815-91ED-43cb-92C2-25804820EDAC}">
              <c15:datalabelsRange>
                <c15:f>'Potable Water'!$B$13:$E$13</c15:f>
                <c15:dlblRangeCache>
                  <c:ptCount val="4"/>
                  <c:pt idx="0">
                    <c:v>6762.23</c:v>
                  </c:pt>
                  <c:pt idx="1">
                    <c:v>-14.85%</c:v>
                  </c:pt>
                  <c:pt idx="2">
                    <c:v>-10.55%</c:v>
                  </c:pt>
                  <c:pt idx="3">
                    <c:v>-9.71%</c:v>
                  </c:pt>
                </c15:dlblRangeCache>
              </c15:datalabelsRange>
            </c:ext>
            <c:ext xmlns:c16="http://schemas.microsoft.com/office/drawing/2014/chart" uri="{C3380CC4-5D6E-409C-BE32-E72D297353CC}">
              <c16:uniqueId val="{0000000E-BDAB-47EC-8943-852D9A9F0EE6}"/>
            </c:ext>
          </c:extLst>
        </c:ser>
        <c:ser>
          <c:idx val="3"/>
          <c:order val="3"/>
          <c:tx>
            <c:strRef>
              <c:f>'Potable Water'!$A$6</c:f>
              <c:strCache>
                <c:ptCount val="1"/>
                <c:pt idx="0">
                  <c:v>Q4</c:v>
                </c:pt>
              </c:strCache>
            </c:strRef>
          </c:tx>
          <c:spPr>
            <a:solidFill>
              <a:srgbClr val="39728F"/>
            </a:solidFill>
            <a:ln>
              <a:noFill/>
            </a:ln>
            <a:effectLst/>
          </c:spPr>
          <c:invertIfNegative val="0"/>
          <c:dLbls>
            <c:dLbl>
              <c:idx val="0"/>
              <c:tx>
                <c:rich>
                  <a:bodyPr/>
                  <a:lstStyle/>
                  <a:p>
                    <a:fld id="{2D6FB081-327F-4BEE-A726-9CFA77F13FB6}" type="VALUE">
                      <a:rPr lang="en-US" sz="1050" b="0" i="0" u="none" strike="noStrike" kern="1200" baseline="0">
                        <a:solidFill>
                          <a:sysClr val="window" lastClr="FFFFFF"/>
                        </a:solidFill>
                        <a:effectLst/>
                        <a:latin typeface="Poppins Medium" panose="00000600000000000000" pitchFamily="2" charset="0"/>
                        <a:cs typeface="Poppins Medium" panose="00000600000000000000" pitchFamily="2" charset="0"/>
                      </a:rPr>
                      <a:pPr/>
                      <a:t>[VALUE]</a:t>
                    </a:fld>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BDAB-47EC-8943-852D9A9F0EE6}"/>
                </c:ext>
              </c:extLst>
            </c:dLbl>
            <c:dLbl>
              <c:idx val="1"/>
              <c:tx>
                <c:rich>
                  <a:bodyPr rot="0" spcFirstLastPara="1" vertOverflow="ellipsis" vert="horz" wrap="square" lIns="38100" tIns="19050" rIns="38100" bIns="19050" anchor="ctr" anchorCtr="0">
                    <a:spAutoFit/>
                  </a:bodyPr>
                  <a:lstStyle/>
                  <a:p>
                    <a:pPr algn="ctr">
                      <a:defRPr lang="en-US" sz="1000" b="0" i="0" u="none" strike="noStrike" kern="1200" baseline="0">
                        <a:noFill/>
                        <a:effectLst/>
                        <a:latin typeface="Poppins Medium" panose="00000600000000000000" pitchFamily="2" charset="0"/>
                        <a:ea typeface="+mn-ea"/>
                        <a:cs typeface="Poppins Medium" panose="00000600000000000000" pitchFamily="2" charset="0"/>
                      </a:defRPr>
                    </a:pPr>
                    <a:fld id="{2D6FB081-327F-4BEE-A726-9CFA77F13FB6}" type="VALUE">
                      <a:rPr lang="en-US" sz="1050" b="0" i="0" u="none" strike="noStrike" kern="1200" baseline="0">
                        <a:solidFill>
                          <a:sysClr val="window" lastClr="FFFFFF"/>
                        </a:solidFill>
                        <a:effectLst/>
                        <a:latin typeface="Poppins Medium" panose="00000600000000000000" pitchFamily="2" charset="0"/>
                        <a:cs typeface="Poppins Medium" panose="00000600000000000000" pitchFamily="2" charset="0"/>
                      </a:rPr>
                      <a:pPr algn="ctr">
                        <a:defRPr lang="en-US" sz="1000">
                          <a:noFill/>
                          <a:effectLst/>
                          <a:latin typeface="Poppins Medium" panose="00000600000000000000" pitchFamily="2" charset="0"/>
                          <a:cs typeface="Poppins Medium" panose="00000600000000000000" pitchFamily="2" charset="0"/>
                        </a:defRPr>
                      </a:pPr>
                      <a:t>[VALUE]</a:t>
                    </a:fld>
                    <a:endParaRPr lang="en-US" sz="9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a:p>
                    <a:pPr algn="ctr">
                      <a:defRPr lang="en-US" sz="1000">
                        <a:noFill/>
                        <a:effectLst/>
                        <a:latin typeface="Poppins Medium" panose="00000600000000000000" pitchFamily="2" charset="0"/>
                        <a:cs typeface="Poppins Medium" panose="00000600000000000000" pitchFamily="2" charset="0"/>
                      </a:defRPr>
                    </a:pPr>
                    <a:r>
                      <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rPr>
                      <a:t>+</a:t>
                    </a:r>
                    <a:fld id="{C03E3BE8-D943-432F-A54E-4A580142C432}" type="CELLRANGE">
                      <a:rPr lang="en-US" sz="800" b="0" i="0" u="none" strike="noStrike" kern="1200" baseline="0" smtClean="0">
                        <a:solidFill>
                          <a:sysClr val="window" lastClr="FFFFFF"/>
                        </a:solidFill>
                        <a:effectLst/>
                        <a:latin typeface="Poppins Medium" panose="00000600000000000000" pitchFamily="2" charset="0"/>
                        <a:cs typeface="Poppins Medium" panose="00000600000000000000" pitchFamily="2" charset="0"/>
                      </a:rPr>
                      <a:pPr algn="ctr">
                        <a:defRPr lang="en-US" sz="1000">
                          <a:noFill/>
                          <a:effectLst/>
                          <a:latin typeface="Poppins Medium" panose="00000600000000000000" pitchFamily="2" charset="0"/>
                          <a:cs typeface="Poppins Medium" panose="00000600000000000000" pitchFamily="2" charset="0"/>
                        </a:defRPr>
                      </a:pPr>
                      <a:t>[CELLRANGE]</a:t>
                    </a:fld>
                    <a:endParaRPr lang="en-US" sz="800" b="0" i="0" u="none" strike="noStrike" kern="1200" baseline="0" dirty="0">
                      <a:solidFill>
                        <a:sysClr val="window" lastClr="FFFFFF"/>
                      </a:solidFill>
                      <a:effectLst/>
                      <a:latin typeface="Poppins Medium" panose="00000600000000000000" pitchFamily="2" charset="0"/>
                      <a:cs typeface="Poppins Medium" panose="00000600000000000000" pitchFamily="2" charset="0"/>
                    </a:endParaRPr>
                  </a:p>
                </c:rich>
              </c:tx>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no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BDAB-47EC-8943-852D9A9F0EE6}"/>
                </c:ext>
              </c:extLst>
            </c:dLbl>
            <c:dLbl>
              <c:idx val="2"/>
              <c:tx>
                <c:rich>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fld id="{2D6FB081-327F-4BEE-A726-9CFA77F13FB6}" type="VALUE">
                      <a:rPr lang="en-US" sz="1050" b="0" i="0" u="none" strike="noStrike" kern="1200" baseline="0">
                        <a:solidFill>
                          <a:schemeClr val="bg1"/>
                        </a:solidFill>
                        <a:effectLst/>
                        <a:latin typeface="Poppins Medium" panose="00000600000000000000" pitchFamily="2" charset="0"/>
                        <a:cs typeface="Poppins Medium" panose="00000600000000000000" pitchFamily="2" charset="0"/>
                      </a:rPr>
                      <a:pPr algn="ctr">
                        <a:defRPr lang="en-US" sz="1050">
                          <a:solidFill>
                            <a:schemeClr val="bg1"/>
                          </a:solidFill>
                          <a:effectLst/>
                          <a:latin typeface="Poppins Medium" panose="00000600000000000000" pitchFamily="2" charset="0"/>
                          <a:cs typeface="Poppins Medium" panose="00000600000000000000" pitchFamily="2" charset="0"/>
                        </a:defRPr>
                      </a:pPr>
                      <a:t>[VALUE]</a:t>
                    </a:fld>
                    <a:endParaRPr lang="en-US" sz="900" b="0" i="0" u="none" strike="noStrike" kern="1200" baseline="0" dirty="0">
                      <a:solidFill>
                        <a:schemeClr val="bg1"/>
                      </a:solidFill>
                      <a:effectLst/>
                      <a:latin typeface="Poppins Medium" panose="00000600000000000000" pitchFamily="2" charset="0"/>
                      <a:cs typeface="Poppins Medium" panose="00000600000000000000" pitchFamily="2" charset="0"/>
                    </a:endParaRPr>
                  </a:p>
                  <a:p>
                    <a:pPr algn="ctr">
                      <a:defRPr lang="en-US" sz="1050">
                        <a:solidFill>
                          <a:schemeClr val="bg1"/>
                        </a:solidFill>
                        <a:effectLst/>
                        <a:latin typeface="Poppins Medium" panose="00000600000000000000" pitchFamily="2" charset="0"/>
                        <a:cs typeface="Poppins Medium" panose="00000600000000000000" pitchFamily="2" charset="0"/>
                      </a:defRPr>
                    </a:pPr>
                    <a:r>
                      <a:rPr lang="en-US" sz="900" b="0" i="0" u="none" strike="noStrike" kern="1200" baseline="0" dirty="0">
                        <a:solidFill>
                          <a:schemeClr val="bg1"/>
                        </a:solidFill>
                        <a:effectLst/>
                        <a:latin typeface="Poppins Medium" panose="00000600000000000000" pitchFamily="2" charset="0"/>
                        <a:cs typeface="Poppins Medium" panose="00000600000000000000" pitchFamily="2" charset="0"/>
                      </a:rPr>
                      <a:t>+</a:t>
                    </a:r>
                    <a:fld id="{C03E3BE8-D943-432F-A54E-4A580142C432}" type="CELLRANGE">
                      <a:rPr lang="en-US" sz="900" b="0" i="0" u="none" strike="noStrike" kern="1200" baseline="0" smtClean="0">
                        <a:solidFill>
                          <a:schemeClr val="bg1"/>
                        </a:solidFill>
                        <a:effectLst/>
                        <a:latin typeface="Poppins Medium" panose="00000600000000000000" pitchFamily="2" charset="0"/>
                        <a:cs typeface="Poppins Medium" panose="00000600000000000000" pitchFamily="2" charset="0"/>
                      </a:rPr>
                      <a:pPr algn="ctr">
                        <a:defRPr lang="en-US" sz="1050">
                          <a:solidFill>
                            <a:schemeClr val="bg1"/>
                          </a:solidFill>
                          <a:effectLst/>
                          <a:latin typeface="Poppins Medium" panose="00000600000000000000" pitchFamily="2" charset="0"/>
                          <a:cs typeface="Poppins Medium" panose="00000600000000000000" pitchFamily="2" charset="0"/>
                        </a:defRPr>
                      </a:pPr>
                      <a:t>[CELLRANGE]</a:t>
                    </a:fld>
                    <a:endParaRPr lang="en-US" sz="900" b="0" i="0" u="none" strike="noStrike" kern="1200" baseline="0" dirty="0">
                      <a:solidFill>
                        <a:schemeClr val="bg1"/>
                      </a:solidFill>
                      <a:effectLst/>
                      <a:latin typeface="Poppins Medium" panose="00000600000000000000" pitchFamily="2" charset="0"/>
                      <a:cs typeface="Poppins Medium" panose="00000600000000000000" pitchFamily="2" charset="0"/>
                    </a:endParaRPr>
                  </a:p>
                </c:rich>
              </c:tx>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bg1"/>
                      </a:solid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BDAB-47EC-8943-852D9A9F0EE6}"/>
                </c:ext>
              </c:extLst>
            </c:dLbl>
            <c:dLbl>
              <c:idx val="3"/>
              <c:tx>
                <c:rich>
                  <a:bodyPr/>
                  <a:lstStyle/>
                  <a:p>
                    <a:endParaRPr lang="en-AU"/>
                  </a:p>
                </c:rich>
              </c:tx>
              <c:dLblPos val="ctr"/>
              <c:showLegendKey val="0"/>
              <c:showVal val="1"/>
              <c:showCatName val="0"/>
              <c:showSerName val="0"/>
              <c:showPercent val="0"/>
              <c:showBubbleSize val="0"/>
              <c:separator>
</c:separator>
              <c:extLst>
                <c:ext xmlns:c15="http://schemas.microsoft.com/office/drawing/2012/chart" uri="{CE6537A1-D6FC-4f65-9D91-7224C49458BB}">
                  <c15:xForSave val="1"/>
                  <c15:showDataLabelsRange val="1"/>
                </c:ext>
                <c:ext xmlns:c16="http://schemas.microsoft.com/office/drawing/2014/chart" uri="{C3380CC4-5D6E-409C-BE32-E72D297353CC}">
                  <c16:uniqueId val="{00000012-BDAB-47EC-8943-852D9A9F0EE6}"/>
                </c:ext>
              </c:extLst>
            </c:dLbl>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noFill/>
                    <a:effectLst/>
                    <a:latin typeface="Poppins Medium" panose="00000600000000000000" pitchFamily="2" charset="0"/>
                    <a:ea typeface="+mn-ea"/>
                    <a:cs typeface="Poppins Medium" panose="00000600000000000000" pitchFamily="2"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'Potable Water'!$B$2:$E$2</c:f>
              <c:strCache>
                <c:ptCount val="4"/>
                <c:pt idx="0">
                  <c:v>2018-19*</c:v>
                </c:pt>
                <c:pt idx="1">
                  <c:v>2021-22</c:v>
                </c:pt>
                <c:pt idx="2">
                  <c:v>2022-23</c:v>
                </c:pt>
                <c:pt idx="3">
                  <c:v>2023-24</c:v>
                </c:pt>
              </c:strCache>
            </c:strRef>
          </c:cat>
          <c:val>
            <c:numRef>
              <c:f>'Potable Water'!$B$6:$E$6</c:f>
              <c:numCache>
                <c:formatCode>0.00</c:formatCode>
                <c:ptCount val="4"/>
                <c:pt idx="0">
                  <c:v>4799.42</c:v>
                </c:pt>
                <c:pt idx="1">
                  <c:v>5282.567010309278</c:v>
                </c:pt>
                <c:pt idx="2">
                  <c:v>7201.61</c:v>
                </c:pt>
              </c:numCache>
            </c:numRef>
          </c:val>
          <c:extLst>
            <c:ext xmlns:c15="http://schemas.microsoft.com/office/drawing/2012/chart" uri="{02D57815-91ED-43cb-92C2-25804820EDAC}">
              <c15:datalabelsRange>
                <c15:f>'Potable Water'!$B$14:$D$14</c15:f>
                <c15:dlblRangeCache>
                  <c:ptCount val="3"/>
                  <c:pt idx="0">
                    <c:v>4799.42</c:v>
                  </c:pt>
                  <c:pt idx="1">
                    <c:v>10.07%</c:v>
                  </c:pt>
                  <c:pt idx="2">
                    <c:v>50.05%</c:v>
                  </c:pt>
                </c15:dlblRangeCache>
              </c15:datalabelsRange>
            </c:ext>
            <c:ext xmlns:c16="http://schemas.microsoft.com/office/drawing/2014/chart" uri="{C3380CC4-5D6E-409C-BE32-E72D297353CC}">
              <c16:uniqueId val="{00000013-BDAB-47EC-8943-852D9A9F0EE6}"/>
            </c:ext>
          </c:extLst>
        </c:ser>
        <c:dLbls>
          <c:dLblPos val="ctr"/>
          <c:showLegendKey val="0"/>
          <c:showVal val="1"/>
          <c:showCatName val="0"/>
          <c:showSerName val="0"/>
          <c:showPercent val="0"/>
          <c:showBubbleSize val="0"/>
        </c:dLbls>
        <c:gapWidth val="40"/>
        <c:overlap val="100"/>
        <c:axId val="747124672"/>
        <c:axId val="747125032"/>
      </c:barChart>
      <c:catAx>
        <c:axId val="74712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Poppins Medium" panose="00000600000000000000" pitchFamily="2" charset="0"/>
                <a:ea typeface="+mn-ea"/>
                <a:cs typeface="Poppins Medium" panose="00000600000000000000" pitchFamily="2" charset="0"/>
              </a:defRPr>
            </a:pPr>
            <a:endParaRPr lang="en-US"/>
          </a:p>
        </c:txPr>
        <c:crossAx val="747125032"/>
        <c:crosses val="autoZero"/>
        <c:auto val="1"/>
        <c:lblAlgn val="ctr"/>
        <c:lblOffset val="100"/>
        <c:noMultiLvlLbl val="0"/>
      </c:catAx>
      <c:valAx>
        <c:axId val="747125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K\l"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oppins Medium" panose="00000600000000000000" pitchFamily="2" charset="0"/>
                <a:ea typeface="+mn-ea"/>
                <a:cs typeface="Poppins Medium" panose="00000600000000000000" pitchFamily="2" charset="0"/>
              </a:defRPr>
            </a:pPr>
            <a:endParaRPr lang="en-US"/>
          </a:p>
        </c:txPr>
        <c:crossAx val="747124672"/>
        <c:crosses val="autoZero"/>
        <c:crossBetween val="between"/>
      </c:valAx>
      <c:spPr>
        <a:noFill/>
        <a:ln>
          <a:noFill/>
        </a:ln>
        <a:effectLst/>
      </c:spPr>
    </c:plotArea>
    <c:legend>
      <c:legendPos val="b"/>
      <c:layout>
        <c:manualLayout>
          <c:xMode val="edge"/>
          <c:yMode val="edge"/>
          <c:x val="0.45901089965358333"/>
          <c:y val="0.93896711556468881"/>
          <c:w val="0.3567317639291091"/>
          <c:h val="4.453334060872273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Poppins Medium" panose="00000600000000000000" pitchFamily="2" charset="0"/>
              <a:ea typeface="+mn-ea"/>
              <a:cs typeface="Poppins Medium" panose="000006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2545931758532"/>
          <c:y val="0.22351669582968794"/>
          <c:w val="0.38279374453193343"/>
          <c:h val="0.63798957421988911"/>
        </c:manualLayout>
      </c:layout>
      <c:doughnutChart>
        <c:varyColors val="1"/>
        <c:ser>
          <c:idx val="0"/>
          <c:order val="0"/>
          <c:spPr>
            <a:ln>
              <a:noFill/>
            </a:ln>
          </c:spPr>
          <c:dPt>
            <c:idx val="0"/>
            <c:bubble3D val="0"/>
            <c:spPr>
              <a:solidFill>
                <a:srgbClr val="35AA2C"/>
              </a:solidFill>
              <a:ln w="19050">
                <a:noFill/>
              </a:ln>
              <a:effectLst/>
            </c:spPr>
            <c:extLst>
              <c:ext xmlns:c16="http://schemas.microsoft.com/office/drawing/2014/chart" uri="{C3380CC4-5D6E-409C-BE32-E72D297353CC}">
                <c16:uniqueId val="{00000001-F86E-4799-873C-4B2F23605A14}"/>
              </c:ext>
            </c:extLst>
          </c:dPt>
          <c:dPt>
            <c:idx val="1"/>
            <c:bubble3D val="0"/>
            <c:spPr>
              <a:solidFill>
                <a:schemeClr val="accent2"/>
              </a:solidFill>
              <a:ln w="19050">
                <a:noFill/>
              </a:ln>
              <a:effectLst/>
            </c:spPr>
            <c:extLst>
              <c:ext xmlns:c16="http://schemas.microsoft.com/office/drawing/2014/chart" uri="{C3380CC4-5D6E-409C-BE32-E72D297353CC}">
                <c16:uniqueId val="{00000003-F86E-4799-873C-4B2F23605A14}"/>
              </c:ext>
            </c:extLst>
          </c:dPt>
          <c:dLbls>
            <c:dLbl>
              <c:idx val="0"/>
              <c:layout>
                <c:manualLayout>
                  <c:x val="7.2222222222222215E-2"/>
                  <c:y val="-0.12962962962962962"/>
                </c:manualLayout>
              </c:layout>
              <c:tx>
                <c:rich>
                  <a:bodyPr/>
                  <a:lstStyle/>
                  <a:p>
                    <a:fld id="{C41B66D2-7C09-4B4D-80EA-434DD391EBFF}" type="VALUE">
                      <a:rPr lang="en-US" smtClean="0">
                        <a:solidFill>
                          <a:schemeClr val="tx1">
                            <a:lumMod val="75000"/>
                            <a:lumOff val="25000"/>
                          </a:schemeClr>
                        </a:solidFill>
                      </a:rPr>
                      <a:pPr/>
                      <a:t>[VALUE]</a:t>
                    </a:fld>
                    <a:endParaRPr lang="en-US" baseline="0" dirty="0">
                      <a:solidFill>
                        <a:schemeClr val="tx1">
                          <a:lumMod val="75000"/>
                          <a:lumOff val="25000"/>
                        </a:schemeClr>
                      </a:solidFill>
                    </a:endParaRPr>
                  </a:p>
                  <a:p>
                    <a:r>
                      <a:rPr lang="en-US" baseline="0" dirty="0">
                        <a:solidFill>
                          <a:schemeClr val="tx1">
                            <a:lumMod val="75000"/>
                            <a:lumOff val="25000"/>
                          </a:schemeClr>
                        </a:solidFill>
                      </a:rPr>
                      <a:t> </a:t>
                    </a:r>
                    <a:fld id="{79AFD555-078B-4153-8B3E-6FBC382FDAA0}" type="PERCENTAGE">
                      <a:rPr lang="en-US" baseline="0">
                        <a:solidFill>
                          <a:schemeClr val="tx1">
                            <a:lumMod val="75000"/>
                            <a:lumOff val="25000"/>
                          </a:schemeClr>
                        </a:solidFill>
                      </a:rPr>
                      <a:pPr/>
                      <a:t>[PERCENTAGE]</a:t>
                    </a:fld>
                    <a:endParaRPr lang="en-US" baseline="0" dirty="0">
                      <a:solidFill>
                        <a:schemeClr val="tx1">
                          <a:lumMod val="75000"/>
                          <a:lumOff val="25000"/>
                        </a:schemeClr>
                      </a:solidFill>
                    </a:endParaRP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F86E-4799-873C-4B2F23605A14}"/>
                </c:ext>
              </c:extLst>
            </c:dLbl>
            <c:dLbl>
              <c:idx val="1"/>
              <c:layout>
                <c:manualLayout>
                  <c:x val="-0.11944444444444445"/>
                  <c:y val="4.629629629629621E-2"/>
                </c:manualLayout>
              </c:layout>
              <c:tx>
                <c:rich>
                  <a:bodyPr/>
                  <a:lstStyle/>
                  <a:p>
                    <a:fld id="{846599AF-AA27-42D8-96F1-36EBAABFED83}" type="VALUE">
                      <a:rPr lang="en-US" smtClean="0">
                        <a:solidFill>
                          <a:schemeClr val="tx1">
                            <a:lumMod val="75000"/>
                            <a:lumOff val="25000"/>
                          </a:schemeClr>
                        </a:solidFill>
                      </a:rPr>
                      <a:pPr/>
                      <a:t>[VALUE]</a:t>
                    </a:fld>
                    <a:endParaRPr lang="en-US" baseline="0" dirty="0">
                      <a:solidFill>
                        <a:schemeClr val="tx1">
                          <a:lumMod val="75000"/>
                          <a:lumOff val="25000"/>
                        </a:schemeClr>
                      </a:solidFill>
                    </a:endParaRPr>
                  </a:p>
                  <a:p>
                    <a:r>
                      <a:rPr lang="en-US" baseline="0" dirty="0">
                        <a:solidFill>
                          <a:schemeClr val="tx1">
                            <a:lumMod val="75000"/>
                            <a:lumOff val="25000"/>
                          </a:schemeClr>
                        </a:solidFill>
                      </a:rPr>
                      <a:t> </a:t>
                    </a:r>
                    <a:fld id="{55776C12-5517-426E-843C-8E5AF8376680}" type="PERCENTAGE">
                      <a:rPr lang="en-US" baseline="0">
                        <a:solidFill>
                          <a:schemeClr val="tx1">
                            <a:lumMod val="75000"/>
                            <a:lumOff val="25000"/>
                          </a:schemeClr>
                        </a:solidFill>
                      </a:rPr>
                      <a:pPr/>
                      <a:t>[PERCENTAGE]</a:t>
                    </a:fld>
                    <a:endParaRPr lang="en-US" baseline="0" dirty="0">
                      <a:solidFill>
                        <a:schemeClr val="tx1">
                          <a:lumMod val="75000"/>
                          <a:lumOff val="25000"/>
                        </a:schemeClr>
                      </a:solidFill>
                    </a:endParaRP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F86E-4799-873C-4B2F23605A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Poppins Medium" panose="00000600000000000000" pitchFamily="2" charset="0"/>
                    <a:ea typeface="+mn-ea"/>
                    <a:cs typeface="Poppins Medium" panose="00000600000000000000" pitchFamily="2" charset="0"/>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'Potable Water'!$B$31:$B$32</c:f>
              <c:strCache>
                <c:ptCount val="2"/>
                <c:pt idx="0">
                  <c:v>rain</c:v>
                </c:pt>
                <c:pt idx="1">
                  <c:v>potable</c:v>
                </c:pt>
              </c:strCache>
            </c:strRef>
          </c:cat>
          <c:val>
            <c:numRef>
              <c:f>'Potable Water'!$C$31:$C$32</c:f>
              <c:numCache>
                <c:formatCode>General</c:formatCode>
                <c:ptCount val="2"/>
                <c:pt idx="0">
                  <c:v>4969.5549999999994</c:v>
                </c:pt>
                <c:pt idx="1">
                  <c:v>18497.475000000002</c:v>
                </c:pt>
              </c:numCache>
            </c:numRef>
          </c:val>
          <c:extLst>
            <c:ext xmlns:c16="http://schemas.microsoft.com/office/drawing/2014/chart" uri="{C3380CC4-5D6E-409C-BE32-E72D297353CC}">
              <c16:uniqueId val="{00000004-F86E-4799-873C-4B2F23605A14}"/>
            </c:ext>
          </c:extLst>
        </c:ser>
        <c:dLbls>
          <c:showLegendKey val="0"/>
          <c:showVal val="0"/>
          <c:showCatName val="0"/>
          <c:showSerName val="0"/>
          <c:showPercent val="1"/>
          <c:showBubbleSize val="0"/>
          <c:showLeaderLines val="0"/>
        </c:dLbls>
        <c:firstSliceAng val="0"/>
        <c:holeSize val="72"/>
      </c:doughnutChart>
      <c:spPr>
        <a:noFill/>
        <a:ln>
          <a:noFill/>
        </a:ln>
        <a:effectLst/>
      </c:spPr>
    </c:plotArea>
    <c:legend>
      <c:legendPos val="t"/>
      <c:layout>
        <c:manualLayout>
          <c:xMode val="edge"/>
          <c:yMode val="edge"/>
          <c:x val="0.39285498687664044"/>
          <c:y val="0.91249999999999998"/>
          <c:w val="0.25317891513560803"/>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Poppins Medium" panose="00000600000000000000" pitchFamily="2" charset="0"/>
              <a:ea typeface="+mn-ea"/>
              <a:cs typeface="Poppins Medium" panose="00000600000000000000" pitchFamily="2"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07D87F-F151-4133-88AC-A8EDC0827BFE}" type="datetimeFigureOut">
              <a:rPr lang="ko-KR" altLang="en-US" smtClean="0"/>
              <a:pPr/>
              <a:t>2024-05-10</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57E566-A2C3-4E8B-B8B2-EDBF783ACC28}" type="slidenum">
              <a:rPr lang="ko-KR" altLang="en-US" smtClean="0"/>
              <a:pPr/>
              <a:t>‹#›</a:t>
            </a:fld>
            <a:endParaRPr lang="ko-K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A056C-22C3-49E7-BB56-646059F55FDF}" type="datetimeFigureOut">
              <a:rPr lang="ko-KR" altLang="en-US" smtClean="0"/>
              <a:pPr/>
              <a:t>2024-05-10</a:t>
            </a:fld>
            <a:endParaRPr lang="ko-KR" altLang="en-US"/>
          </a:p>
        </p:txBody>
      </p:sp>
      <p:sp>
        <p:nvSpPr>
          <p:cNvPr id="4" name="슬라이드 이미지 개체 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94D3F-7033-4D66-AFE1-D39B9ABC4484}"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994D3F-7033-4D66-AFE1-D39B9ABC4484}" type="slidenum">
              <a:rPr lang="ko-KR" altLang="en-US" smtClean="0"/>
              <a:pPr/>
              <a:t>1</a:t>
            </a:fld>
            <a:endParaRPr lang="ko-KR" altLang="en-US"/>
          </a:p>
        </p:txBody>
      </p:sp>
    </p:spTree>
    <p:extLst>
      <p:ext uri="{BB962C8B-B14F-4D97-AF65-F5344CB8AC3E}">
        <p14:creationId xmlns:p14="http://schemas.microsoft.com/office/powerpoint/2010/main" val="1572625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994D3F-7033-4D66-AFE1-D39B9ABC4484}" type="slidenum">
              <a:rPr lang="ko-KR" altLang="en-US" smtClean="0"/>
              <a:pPr/>
              <a:t>12</a:t>
            </a:fld>
            <a:endParaRPr lang="ko-KR" altLang="en-US"/>
          </a:p>
        </p:txBody>
      </p:sp>
    </p:spTree>
    <p:extLst>
      <p:ext uri="{BB962C8B-B14F-4D97-AF65-F5344CB8AC3E}">
        <p14:creationId xmlns:p14="http://schemas.microsoft.com/office/powerpoint/2010/main" val="319211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994D3F-7033-4D66-AFE1-D39B9ABC4484}" type="slidenum">
              <a:rPr lang="ko-KR" altLang="en-US" smtClean="0"/>
              <a:pPr/>
              <a:t>2</a:t>
            </a:fld>
            <a:endParaRPr lang="ko-KR" altLang="en-US"/>
          </a:p>
        </p:txBody>
      </p:sp>
    </p:spTree>
    <p:extLst>
      <p:ext uri="{BB962C8B-B14F-4D97-AF65-F5344CB8AC3E}">
        <p14:creationId xmlns:p14="http://schemas.microsoft.com/office/powerpoint/2010/main" val="225033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994D3F-7033-4D66-AFE1-D39B9ABC4484}" type="slidenum">
              <a:rPr lang="ko-KR" altLang="en-US" smtClean="0"/>
              <a:pPr/>
              <a:t>4</a:t>
            </a:fld>
            <a:endParaRPr lang="ko-KR" altLang="en-US"/>
          </a:p>
        </p:txBody>
      </p:sp>
    </p:spTree>
    <p:extLst>
      <p:ext uri="{BB962C8B-B14F-4D97-AF65-F5344CB8AC3E}">
        <p14:creationId xmlns:p14="http://schemas.microsoft.com/office/powerpoint/2010/main" val="309301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994D3F-7033-4D66-AFE1-D39B9ABC4484}" type="slidenum">
              <a:rPr lang="ko-KR" altLang="en-US" smtClean="0"/>
              <a:pPr/>
              <a:t>5</a:t>
            </a:fld>
            <a:endParaRPr lang="ko-KR" altLang="en-US"/>
          </a:p>
        </p:txBody>
      </p:sp>
    </p:spTree>
    <p:extLst>
      <p:ext uri="{BB962C8B-B14F-4D97-AF65-F5344CB8AC3E}">
        <p14:creationId xmlns:p14="http://schemas.microsoft.com/office/powerpoint/2010/main" val="47882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994D3F-7033-4D66-AFE1-D39B9ABC4484}" type="slidenum">
              <a:rPr lang="ko-KR" altLang="en-US" smtClean="0"/>
              <a:pPr/>
              <a:t>6</a:t>
            </a:fld>
            <a:endParaRPr lang="ko-KR" altLang="en-US"/>
          </a:p>
        </p:txBody>
      </p:sp>
    </p:spTree>
    <p:extLst>
      <p:ext uri="{BB962C8B-B14F-4D97-AF65-F5344CB8AC3E}">
        <p14:creationId xmlns:p14="http://schemas.microsoft.com/office/powerpoint/2010/main" val="1999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994D3F-7033-4D66-AFE1-D39B9ABC4484}" type="slidenum">
              <a:rPr lang="ko-KR" altLang="en-US" smtClean="0"/>
              <a:pPr/>
              <a:t>7</a:t>
            </a:fld>
            <a:endParaRPr lang="ko-KR" altLang="en-US"/>
          </a:p>
        </p:txBody>
      </p:sp>
    </p:spTree>
    <p:extLst>
      <p:ext uri="{BB962C8B-B14F-4D97-AF65-F5344CB8AC3E}">
        <p14:creationId xmlns:p14="http://schemas.microsoft.com/office/powerpoint/2010/main" val="132897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994D3F-7033-4D66-AFE1-D39B9ABC4484}" type="slidenum">
              <a:rPr lang="ko-KR" altLang="en-US" smtClean="0"/>
              <a:pPr/>
              <a:t>9</a:t>
            </a:fld>
            <a:endParaRPr lang="ko-KR" altLang="en-US"/>
          </a:p>
        </p:txBody>
      </p:sp>
    </p:spTree>
    <p:extLst>
      <p:ext uri="{BB962C8B-B14F-4D97-AF65-F5344CB8AC3E}">
        <p14:creationId xmlns:p14="http://schemas.microsoft.com/office/powerpoint/2010/main" val="325938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994D3F-7033-4D66-AFE1-D39B9ABC4484}" type="slidenum">
              <a:rPr lang="ko-KR" altLang="en-US" smtClean="0"/>
              <a:pPr/>
              <a:t>10</a:t>
            </a:fld>
            <a:endParaRPr lang="ko-KR" altLang="en-US"/>
          </a:p>
        </p:txBody>
      </p:sp>
    </p:spTree>
    <p:extLst>
      <p:ext uri="{BB962C8B-B14F-4D97-AF65-F5344CB8AC3E}">
        <p14:creationId xmlns:p14="http://schemas.microsoft.com/office/powerpoint/2010/main" val="339322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994D3F-7033-4D66-AFE1-D39B9ABC4484}" type="slidenum">
              <a:rPr lang="ko-KR" altLang="en-US" smtClean="0"/>
              <a:pPr/>
              <a:t>11</a:t>
            </a:fld>
            <a:endParaRPr lang="ko-KR" altLang="en-US"/>
          </a:p>
        </p:txBody>
      </p:sp>
    </p:spTree>
    <p:extLst>
      <p:ext uri="{BB962C8B-B14F-4D97-AF65-F5344CB8AC3E}">
        <p14:creationId xmlns:p14="http://schemas.microsoft.com/office/powerpoint/2010/main" val="57521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0_Cover Slide">
    <p:spTree>
      <p:nvGrpSpPr>
        <p:cNvPr id="1" name=""/>
        <p:cNvGrpSpPr/>
        <p:nvPr/>
      </p:nvGrpSpPr>
      <p:grpSpPr>
        <a:xfrm>
          <a:off x="0" y="0"/>
          <a:ext cx="0" cy="0"/>
          <a:chOff x="0" y="0"/>
          <a:chExt cx="0" cy="0"/>
        </a:xfrm>
      </p:grpSpPr>
      <p:sp>
        <p:nvSpPr>
          <p:cNvPr id="6" name="직사각형 5"/>
          <p:cNvSpPr/>
          <p:nvPr userDrawn="1"/>
        </p:nvSpPr>
        <p:spPr>
          <a:xfrm>
            <a:off x="880232" y="786203"/>
            <a:ext cx="8501122" cy="5001045"/>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ko-KR" altLang="en-US" sz="1200" kern="1200">
              <a:solidFill>
                <a:schemeClr val="lt1"/>
              </a:solidFill>
              <a:latin typeface="+mn-lt"/>
              <a:ea typeface="+mn-ea"/>
              <a:cs typeface="+mn-cs"/>
            </a:endParaRPr>
          </a:p>
        </p:txBody>
      </p:sp>
      <p:sp>
        <p:nvSpPr>
          <p:cNvPr id="7" name="그림 개체 틀 3"/>
          <p:cNvSpPr>
            <a:spLocks noGrp="1"/>
          </p:cNvSpPr>
          <p:nvPr>
            <p:ph type="pic" sz="quarter" idx="26" hasCustomPrompt="1"/>
          </p:nvPr>
        </p:nvSpPr>
        <p:spPr>
          <a:xfrm>
            <a:off x="0" y="0"/>
            <a:ext cx="8640000" cy="5040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6" name="그림 개체 틀 3"/>
          <p:cNvSpPr>
            <a:spLocks noGrp="1"/>
          </p:cNvSpPr>
          <p:nvPr>
            <p:ph type="pic" sz="quarter" idx="26" hasCustomPrompt="1"/>
          </p:nvPr>
        </p:nvSpPr>
        <p:spPr>
          <a:xfrm>
            <a:off x="6238082" y="1286654"/>
            <a:ext cx="4929222" cy="471490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8" name="Rectangle 2"/>
          <p:cNvSpPr/>
          <p:nvPr userDrawn="1"/>
        </p:nvSpPr>
        <p:spPr>
          <a:xfrm>
            <a:off x="4166379" y="1715281"/>
            <a:ext cx="8024033" cy="5144307"/>
          </a:xfrm>
          <a:prstGeom prst="rect">
            <a:avLst/>
          </a:prstGeom>
          <a:solidFill>
            <a:srgbClr val="F1E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sz="2400" kern="1200" dirty="0">
              <a:solidFill>
                <a:schemeClr val="lt1"/>
              </a:solidFill>
              <a:latin typeface="+mn-lt"/>
              <a:ea typeface="+mn-ea"/>
              <a:cs typeface="+mn-cs"/>
            </a:endParaRPr>
          </a:p>
        </p:txBody>
      </p:sp>
      <p:sp>
        <p:nvSpPr>
          <p:cNvPr id="12" name="그림 개체 틀 3"/>
          <p:cNvSpPr>
            <a:spLocks noGrp="1"/>
          </p:cNvSpPr>
          <p:nvPr>
            <p:ph type="pic" sz="quarter" idx="37" hasCustomPrompt="1"/>
          </p:nvPr>
        </p:nvSpPr>
        <p:spPr>
          <a:xfrm>
            <a:off x="4166380" y="1715282"/>
            <a:ext cx="2088000" cy="514430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Layout Slide">
    <p:spTree>
      <p:nvGrpSpPr>
        <p:cNvPr id="1" name=""/>
        <p:cNvGrpSpPr/>
        <p:nvPr/>
      </p:nvGrpSpPr>
      <p:grpSpPr>
        <a:xfrm>
          <a:off x="0" y="0"/>
          <a:ext cx="0" cy="0"/>
          <a:chOff x="0" y="0"/>
          <a:chExt cx="0" cy="0"/>
        </a:xfrm>
      </p:grpSpPr>
      <p:sp>
        <p:nvSpPr>
          <p:cNvPr id="3" name="그림 개체 틀 3"/>
          <p:cNvSpPr>
            <a:spLocks noGrp="1"/>
          </p:cNvSpPr>
          <p:nvPr>
            <p:ph type="pic" sz="quarter" idx="26" hasCustomPrompt="1"/>
          </p:nvPr>
        </p:nvSpPr>
        <p:spPr>
          <a:xfrm>
            <a:off x="8881288" y="1089794"/>
            <a:ext cx="2214000" cy="4680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4"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5"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Layout Slide">
    <p:spTree>
      <p:nvGrpSpPr>
        <p:cNvPr id="1" name=""/>
        <p:cNvGrpSpPr/>
        <p:nvPr/>
      </p:nvGrpSpPr>
      <p:grpSpPr>
        <a:xfrm>
          <a:off x="0" y="0"/>
          <a:ext cx="0" cy="0"/>
          <a:chOff x="0" y="0"/>
          <a:chExt cx="0" cy="0"/>
        </a:xfrm>
      </p:grpSpPr>
      <p:sp>
        <p:nvSpPr>
          <p:cNvPr id="4" name="Rectangle 2"/>
          <p:cNvSpPr/>
          <p:nvPr userDrawn="1"/>
        </p:nvSpPr>
        <p:spPr>
          <a:xfrm>
            <a:off x="-1" y="2572538"/>
            <a:ext cx="8881289" cy="4287050"/>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altLang="en-US" sz="1200" kern="1200" dirty="0">
              <a:solidFill>
                <a:schemeClr val="lt1"/>
              </a:solidFill>
              <a:latin typeface="+mn-lt"/>
              <a:ea typeface="+mn-ea"/>
              <a:cs typeface="+mn-cs"/>
            </a:endParaRPr>
          </a:p>
        </p:txBody>
      </p:sp>
      <p:sp>
        <p:nvSpPr>
          <p:cNvPr id="3" name="그림 개체 틀 3"/>
          <p:cNvSpPr>
            <a:spLocks noGrp="1"/>
          </p:cNvSpPr>
          <p:nvPr>
            <p:ph type="pic" sz="quarter" idx="26" hasCustomPrompt="1"/>
          </p:nvPr>
        </p:nvSpPr>
        <p:spPr>
          <a:xfrm>
            <a:off x="8881288" y="1358092"/>
            <a:ext cx="2214000" cy="550149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Layout Slide">
    <p:spTree>
      <p:nvGrpSpPr>
        <p:cNvPr id="1" name=""/>
        <p:cNvGrpSpPr/>
        <p:nvPr/>
      </p:nvGrpSpPr>
      <p:grpSpPr>
        <a:xfrm>
          <a:off x="0" y="0"/>
          <a:ext cx="0" cy="0"/>
          <a:chOff x="0" y="0"/>
          <a:chExt cx="0" cy="0"/>
        </a:xfrm>
      </p:grpSpPr>
      <p:sp>
        <p:nvSpPr>
          <p:cNvPr id="4" name="Rectangle 2"/>
          <p:cNvSpPr/>
          <p:nvPr userDrawn="1"/>
        </p:nvSpPr>
        <p:spPr>
          <a:xfrm>
            <a:off x="-1" y="0"/>
            <a:ext cx="12190414" cy="3358800"/>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sz="2400" kern="1200" dirty="0">
              <a:solidFill>
                <a:schemeClr val="lt1"/>
              </a:solidFill>
              <a:latin typeface="+mn-lt"/>
              <a:ea typeface="+mn-ea"/>
              <a:cs typeface="+mn-cs"/>
            </a:endParaRPr>
          </a:p>
        </p:txBody>
      </p:sp>
      <p:sp>
        <p:nvSpPr>
          <p:cNvPr id="5" name="그림 개체 틀 3"/>
          <p:cNvSpPr>
            <a:spLocks noGrp="1"/>
          </p:cNvSpPr>
          <p:nvPr>
            <p:ph type="pic" sz="quarter" idx="26" hasCustomPrompt="1"/>
          </p:nvPr>
        </p:nvSpPr>
        <p:spPr>
          <a:xfrm>
            <a:off x="6095613" y="0"/>
            <a:ext cx="6094800" cy="335835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6"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7"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Layout Slide">
    <p:spTree>
      <p:nvGrpSpPr>
        <p:cNvPr id="1" name=""/>
        <p:cNvGrpSpPr/>
        <p:nvPr/>
      </p:nvGrpSpPr>
      <p:grpSpPr>
        <a:xfrm>
          <a:off x="0" y="0"/>
          <a:ext cx="0" cy="0"/>
          <a:chOff x="0" y="0"/>
          <a:chExt cx="0" cy="0"/>
        </a:xfrm>
      </p:grpSpPr>
      <p:sp>
        <p:nvSpPr>
          <p:cNvPr id="13" name="그림 개체 틀 3"/>
          <p:cNvSpPr>
            <a:spLocks noGrp="1"/>
          </p:cNvSpPr>
          <p:nvPr>
            <p:ph type="pic" sz="quarter" idx="26" hasCustomPrompt="1"/>
          </p:nvPr>
        </p:nvSpPr>
        <p:spPr>
          <a:xfrm>
            <a:off x="8595536" y="1072340"/>
            <a:ext cx="2643206" cy="578724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Layout Slide">
    <p:spTree>
      <p:nvGrpSpPr>
        <p:cNvPr id="1" name=""/>
        <p:cNvGrpSpPr/>
        <p:nvPr/>
      </p:nvGrpSpPr>
      <p:grpSpPr>
        <a:xfrm>
          <a:off x="0" y="0"/>
          <a:ext cx="0" cy="0"/>
          <a:chOff x="0" y="0"/>
          <a:chExt cx="0" cy="0"/>
        </a:xfrm>
      </p:grpSpPr>
      <p:sp>
        <p:nvSpPr>
          <p:cNvPr id="8" name="Rectangle 2"/>
          <p:cNvSpPr/>
          <p:nvPr userDrawn="1"/>
        </p:nvSpPr>
        <p:spPr>
          <a:xfrm>
            <a:off x="7095338" y="1500968"/>
            <a:ext cx="4214842" cy="5358620"/>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200" dirty="0"/>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8" hasCustomPrompt="1"/>
          </p:nvPr>
        </p:nvSpPr>
        <p:spPr>
          <a:xfrm>
            <a:off x="1308860" y="4501364"/>
            <a:ext cx="1643074" cy="14287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9" name="그림 개체 틀 3"/>
          <p:cNvSpPr>
            <a:spLocks noGrp="1"/>
          </p:cNvSpPr>
          <p:nvPr>
            <p:ph type="pic" sz="quarter" idx="29" hasCustomPrompt="1"/>
          </p:nvPr>
        </p:nvSpPr>
        <p:spPr>
          <a:xfrm>
            <a:off x="3094810" y="4501364"/>
            <a:ext cx="1643074" cy="14287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13" name="그림 개체 틀 3"/>
          <p:cNvSpPr>
            <a:spLocks noGrp="1"/>
          </p:cNvSpPr>
          <p:nvPr>
            <p:ph type="pic" sz="quarter" idx="30" hasCustomPrompt="1"/>
          </p:nvPr>
        </p:nvSpPr>
        <p:spPr>
          <a:xfrm>
            <a:off x="4880760" y="4501364"/>
            <a:ext cx="1643074" cy="14287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8" hasCustomPrompt="1"/>
          </p:nvPr>
        </p:nvSpPr>
        <p:spPr>
          <a:xfrm>
            <a:off x="2151142" y="4287050"/>
            <a:ext cx="2510617" cy="164739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9" name="그림 개체 틀 3"/>
          <p:cNvSpPr>
            <a:spLocks noGrp="1"/>
          </p:cNvSpPr>
          <p:nvPr>
            <p:ph type="pic" sz="quarter" idx="29" hasCustomPrompt="1"/>
          </p:nvPr>
        </p:nvSpPr>
        <p:spPr>
          <a:xfrm>
            <a:off x="4656463" y="4287050"/>
            <a:ext cx="2510617" cy="164739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13" name="그림 개체 틀 3"/>
          <p:cNvSpPr>
            <a:spLocks noGrp="1"/>
          </p:cNvSpPr>
          <p:nvPr>
            <p:ph type="pic" sz="quarter" idx="30" hasCustomPrompt="1"/>
          </p:nvPr>
        </p:nvSpPr>
        <p:spPr>
          <a:xfrm>
            <a:off x="7166776" y="4287050"/>
            <a:ext cx="2510617" cy="164739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8" name="그림 개체 틀 3"/>
          <p:cNvSpPr>
            <a:spLocks noGrp="1"/>
          </p:cNvSpPr>
          <p:nvPr>
            <p:ph type="pic" sz="quarter" idx="31" hasCustomPrompt="1"/>
          </p:nvPr>
        </p:nvSpPr>
        <p:spPr>
          <a:xfrm>
            <a:off x="9679795" y="4287050"/>
            <a:ext cx="2510617" cy="164739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Layout Slide">
    <p:spTree>
      <p:nvGrpSpPr>
        <p:cNvPr id="1" name=""/>
        <p:cNvGrpSpPr/>
        <p:nvPr/>
      </p:nvGrpSpPr>
      <p:grpSpPr>
        <a:xfrm>
          <a:off x="0" y="0"/>
          <a:ext cx="0" cy="0"/>
          <a:chOff x="0" y="0"/>
          <a:chExt cx="0" cy="0"/>
        </a:xfrm>
      </p:grpSpPr>
      <p:sp>
        <p:nvSpPr>
          <p:cNvPr id="6" name="Rectangle 2"/>
          <p:cNvSpPr/>
          <p:nvPr userDrawn="1"/>
        </p:nvSpPr>
        <p:spPr>
          <a:xfrm>
            <a:off x="4166379" y="1929596"/>
            <a:ext cx="8024033" cy="4929992"/>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sz="2400" kern="1200" dirty="0">
              <a:solidFill>
                <a:schemeClr val="lt1"/>
              </a:solidFill>
              <a:latin typeface="+mn-lt"/>
              <a:ea typeface="+mn-ea"/>
              <a:cs typeface="+mn-cs"/>
            </a:endParaRPr>
          </a:p>
        </p:txBody>
      </p:sp>
      <p:sp>
        <p:nvSpPr>
          <p:cNvPr id="7" name="그림 개체 틀 3"/>
          <p:cNvSpPr>
            <a:spLocks noGrp="1"/>
          </p:cNvSpPr>
          <p:nvPr>
            <p:ph type="pic" sz="quarter" idx="37" hasCustomPrompt="1"/>
          </p:nvPr>
        </p:nvSpPr>
        <p:spPr>
          <a:xfrm>
            <a:off x="4166380" y="1929596"/>
            <a:ext cx="2340000" cy="1260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8" name="그림 개체 틀 3"/>
          <p:cNvSpPr>
            <a:spLocks noGrp="1"/>
          </p:cNvSpPr>
          <p:nvPr>
            <p:ph type="pic" sz="quarter" idx="38" hasCustomPrompt="1"/>
          </p:nvPr>
        </p:nvSpPr>
        <p:spPr>
          <a:xfrm>
            <a:off x="4166380" y="3358356"/>
            <a:ext cx="2340000" cy="1260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9" name="그림 개체 틀 3"/>
          <p:cNvSpPr>
            <a:spLocks noGrp="1"/>
          </p:cNvSpPr>
          <p:nvPr>
            <p:ph type="pic" sz="quarter" idx="39" hasCustomPrompt="1"/>
          </p:nvPr>
        </p:nvSpPr>
        <p:spPr>
          <a:xfrm>
            <a:off x="4166380" y="4787116"/>
            <a:ext cx="2340000" cy="1260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Layout Slide">
    <p:spTree>
      <p:nvGrpSpPr>
        <p:cNvPr id="1" name=""/>
        <p:cNvGrpSpPr/>
        <p:nvPr/>
      </p:nvGrpSpPr>
      <p:grpSpPr>
        <a:xfrm>
          <a:off x="0" y="0"/>
          <a:ext cx="0" cy="0"/>
          <a:chOff x="0" y="0"/>
          <a:chExt cx="0" cy="0"/>
        </a:xfrm>
      </p:grpSpPr>
      <p:sp>
        <p:nvSpPr>
          <p:cNvPr id="6" name="Rectangle 2"/>
          <p:cNvSpPr/>
          <p:nvPr userDrawn="1"/>
        </p:nvSpPr>
        <p:spPr>
          <a:xfrm>
            <a:off x="6738148" y="1643844"/>
            <a:ext cx="5452264" cy="5215744"/>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sz="2400" kern="1200" dirty="0">
              <a:solidFill>
                <a:schemeClr val="lt1"/>
              </a:solidFill>
              <a:latin typeface="+mn-lt"/>
              <a:ea typeface="+mn-ea"/>
              <a:cs typeface="+mn-cs"/>
            </a:endParaRPr>
          </a:p>
        </p:txBody>
      </p:sp>
      <p:sp>
        <p:nvSpPr>
          <p:cNvPr id="7" name="그림 개체 틀 3"/>
          <p:cNvSpPr>
            <a:spLocks noGrp="1"/>
          </p:cNvSpPr>
          <p:nvPr>
            <p:ph type="pic" sz="quarter" idx="37" hasCustomPrompt="1"/>
          </p:nvPr>
        </p:nvSpPr>
        <p:spPr>
          <a:xfrm>
            <a:off x="9850413" y="1643844"/>
            <a:ext cx="2340000" cy="1260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8" name="그림 개체 틀 3"/>
          <p:cNvSpPr>
            <a:spLocks noGrp="1"/>
          </p:cNvSpPr>
          <p:nvPr>
            <p:ph type="pic" sz="quarter" idx="38" hasCustomPrompt="1"/>
          </p:nvPr>
        </p:nvSpPr>
        <p:spPr>
          <a:xfrm>
            <a:off x="9850413" y="3144042"/>
            <a:ext cx="2340000" cy="1260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9" name="그림 개체 틀 3"/>
          <p:cNvSpPr>
            <a:spLocks noGrp="1"/>
          </p:cNvSpPr>
          <p:nvPr>
            <p:ph type="pic" sz="quarter" idx="39" hasCustomPrompt="1"/>
          </p:nvPr>
        </p:nvSpPr>
        <p:spPr>
          <a:xfrm>
            <a:off x="9850413" y="4644240"/>
            <a:ext cx="2340000" cy="1260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Layout Slide">
    <p:spTree>
      <p:nvGrpSpPr>
        <p:cNvPr id="1" name=""/>
        <p:cNvGrpSpPr/>
        <p:nvPr/>
      </p:nvGrpSpPr>
      <p:grpSpPr>
        <a:xfrm>
          <a:off x="0" y="0"/>
          <a:ext cx="0" cy="0"/>
          <a:chOff x="0" y="0"/>
          <a:chExt cx="0" cy="0"/>
        </a:xfrm>
      </p:grpSpPr>
      <p:sp>
        <p:nvSpPr>
          <p:cNvPr id="9"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0"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Layout Slide">
    <p:spTree>
      <p:nvGrpSpPr>
        <p:cNvPr id="1" name=""/>
        <p:cNvGrpSpPr/>
        <p:nvPr/>
      </p:nvGrpSpPr>
      <p:grpSpPr>
        <a:xfrm>
          <a:off x="0" y="0"/>
          <a:ext cx="0" cy="0"/>
          <a:chOff x="0" y="0"/>
          <a:chExt cx="0" cy="0"/>
        </a:xfrm>
      </p:grpSpPr>
      <p:sp>
        <p:nvSpPr>
          <p:cNvPr id="8" name="Rectangle 2"/>
          <p:cNvSpPr/>
          <p:nvPr userDrawn="1"/>
        </p:nvSpPr>
        <p:spPr>
          <a:xfrm>
            <a:off x="-1" y="2429662"/>
            <a:ext cx="12190413" cy="4429926"/>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sz="2400" kern="1200" dirty="0">
              <a:solidFill>
                <a:schemeClr val="lt1"/>
              </a:solidFill>
              <a:latin typeface="+mn-lt"/>
              <a:ea typeface="+mn-ea"/>
              <a:cs typeface="+mn-cs"/>
            </a:endParaRPr>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9881419" y="2429662"/>
            <a:ext cx="2308993" cy="378621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Sustainability Report April 2021</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9881419" y="2429662"/>
            <a:ext cx="2308993" cy="378621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10102413" y="1981714"/>
            <a:ext cx="2088000" cy="43056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1" y="2429662"/>
            <a:ext cx="2166116" cy="378621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Layout Slide">
    <p:spTree>
      <p:nvGrpSpPr>
        <p:cNvPr id="1" name=""/>
        <p:cNvGrpSpPr/>
        <p:nvPr/>
      </p:nvGrpSpPr>
      <p:grpSpPr>
        <a:xfrm>
          <a:off x="0" y="0"/>
          <a:ext cx="0" cy="0"/>
          <a:chOff x="0" y="0"/>
          <a:chExt cx="0" cy="0"/>
        </a:xfrm>
      </p:grpSpPr>
      <p:sp>
        <p:nvSpPr>
          <p:cNvPr id="6" name="Rectangle 2"/>
          <p:cNvSpPr/>
          <p:nvPr userDrawn="1"/>
        </p:nvSpPr>
        <p:spPr>
          <a:xfrm>
            <a:off x="5095074" y="1286796"/>
            <a:ext cx="7095339" cy="1620000"/>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altLang="en-US" sz="1200" kern="1200" dirty="0">
              <a:solidFill>
                <a:schemeClr val="lt1"/>
              </a:solidFill>
              <a:latin typeface="+mn-lt"/>
              <a:ea typeface="+mn-ea"/>
              <a:cs typeface="+mn-cs"/>
            </a:endParaRPr>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8166908" y="1286654"/>
            <a:ext cx="4023504" cy="1620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8" name="Rectangle 2"/>
          <p:cNvSpPr/>
          <p:nvPr userDrawn="1"/>
        </p:nvSpPr>
        <p:spPr>
          <a:xfrm>
            <a:off x="5095074" y="0"/>
            <a:ext cx="7095339" cy="2001034"/>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altLang="en-US" sz="1200" kern="1200" dirty="0">
              <a:solidFill>
                <a:schemeClr val="lt1"/>
              </a:solidFill>
              <a:latin typeface="+mn-lt"/>
              <a:ea typeface="+mn-ea"/>
              <a:cs typeface="+mn-cs"/>
            </a:endParaRPr>
          </a:p>
        </p:txBody>
      </p:sp>
      <p:sp>
        <p:nvSpPr>
          <p:cNvPr id="9" name="그림 개체 틀 3"/>
          <p:cNvSpPr>
            <a:spLocks noGrp="1"/>
          </p:cNvSpPr>
          <p:nvPr>
            <p:ph type="pic" sz="quarter" idx="26" hasCustomPrompt="1"/>
          </p:nvPr>
        </p:nvSpPr>
        <p:spPr>
          <a:xfrm>
            <a:off x="8166908" y="0"/>
            <a:ext cx="4023504" cy="20012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Layout Slide">
    <p:spTree>
      <p:nvGrpSpPr>
        <p:cNvPr id="1" name=""/>
        <p:cNvGrpSpPr/>
        <p:nvPr/>
      </p:nvGrpSpPr>
      <p:grpSpPr>
        <a:xfrm>
          <a:off x="0" y="0"/>
          <a:ext cx="0" cy="0"/>
          <a:chOff x="0" y="0"/>
          <a:chExt cx="0" cy="0"/>
        </a:xfrm>
      </p:grpSpPr>
      <p:sp>
        <p:nvSpPr>
          <p:cNvPr id="6" name="Rectangle 2"/>
          <p:cNvSpPr/>
          <p:nvPr userDrawn="1"/>
        </p:nvSpPr>
        <p:spPr>
          <a:xfrm>
            <a:off x="0" y="4501364"/>
            <a:ext cx="7095339" cy="2358224"/>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altLang="en-US" sz="1200" kern="1200" dirty="0">
              <a:solidFill>
                <a:schemeClr val="lt1"/>
              </a:solidFill>
              <a:latin typeface="+mn-lt"/>
              <a:ea typeface="+mn-ea"/>
              <a:cs typeface="+mn-cs"/>
            </a:endParaRPr>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0" y="3144042"/>
            <a:ext cx="2523306" cy="371554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0" y="3144042"/>
            <a:ext cx="2520000" cy="371554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1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0" y="2786852"/>
            <a:ext cx="2448000" cy="407273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0" y="2929728"/>
            <a:ext cx="2484000" cy="392986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
        <p:nvSpPr>
          <p:cNvPr id="8" name="Rectangle 2"/>
          <p:cNvSpPr/>
          <p:nvPr userDrawn="1"/>
        </p:nvSpPr>
        <p:spPr>
          <a:xfrm>
            <a:off x="7166776" y="1072340"/>
            <a:ext cx="5023637" cy="1285884"/>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altLang="en-US" sz="1200" kern="1200" dirty="0">
              <a:solidFill>
                <a:schemeClr val="lt1"/>
              </a:solidFill>
              <a:latin typeface="+mn-lt"/>
              <a:ea typeface="+mn-ea"/>
              <a:cs typeface="+mn-cs"/>
            </a:endParaRPr>
          </a:p>
        </p:txBody>
      </p:sp>
      <p:sp>
        <p:nvSpPr>
          <p:cNvPr id="9" name="그림 개체 틀 3"/>
          <p:cNvSpPr>
            <a:spLocks noGrp="1"/>
          </p:cNvSpPr>
          <p:nvPr>
            <p:ph type="pic" sz="quarter" idx="27" hasCustomPrompt="1"/>
          </p:nvPr>
        </p:nvSpPr>
        <p:spPr>
          <a:xfrm>
            <a:off x="10905213" y="1072340"/>
            <a:ext cx="1285200" cy="12852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Layout Slide">
    <p:bg>
      <p:bgPr>
        <a:solidFill>
          <a:srgbClr val="1C1F26"/>
        </a:solidFill>
        <a:effectLst/>
      </p:bgPr>
    </p:bg>
    <p:spTree>
      <p:nvGrpSpPr>
        <p:cNvPr id="1" name=""/>
        <p:cNvGrpSpPr/>
        <p:nvPr/>
      </p:nvGrpSpPr>
      <p:grpSpPr>
        <a:xfrm>
          <a:off x="0" y="0"/>
          <a:ext cx="0" cy="0"/>
          <a:chOff x="0" y="0"/>
          <a:chExt cx="0" cy="0"/>
        </a:xfrm>
      </p:grpSpPr>
      <p:sp>
        <p:nvSpPr>
          <p:cNvPr id="9"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bg1">
                    <a:lumMod val="65000"/>
                  </a:schemeClr>
                </a:solidFill>
              </a:rPr>
              <a:t>Presentation title in footer</a:t>
            </a:r>
          </a:p>
        </p:txBody>
      </p:sp>
      <p:sp>
        <p:nvSpPr>
          <p:cNvPr id="10"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dirty="0">
              <a:solidFill>
                <a:schemeClr val="bg1">
                  <a:lumMod val="65000"/>
                </a:schemeClr>
              </a:solidFill>
              <a:latin typeface="+mn-lt"/>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2_Layout Slide">
    <p:spTree>
      <p:nvGrpSpPr>
        <p:cNvPr id="1" name=""/>
        <p:cNvGrpSpPr/>
        <p:nvPr/>
      </p:nvGrpSpPr>
      <p:grpSpPr>
        <a:xfrm>
          <a:off x="0" y="0"/>
          <a:ext cx="0" cy="0"/>
          <a:chOff x="0" y="0"/>
          <a:chExt cx="0" cy="0"/>
        </a:xfrm>
      </p:grpSpPr>
      <p:sp>
        <p:nvSpPr>
          <p:cNvPr id="8" name="Rectangle 2"/>
          <p:cNvSpPr/>
          <p:nvPr userDrawn="1"/>
        </p:nvSpPr>
        <p:spPr>
          <a:xfrm>
            <a:off x="5095074" y="1"/>
            <a:ext cx="7095339" cy="6859588"/>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altLang="en-US" sz="1200" kern="1200" dirty="0">
              <a:solidFill>
                <a:schemeClr val="lt1"/>
              </a:solidFill>
              <a:latin typeface="+mn-lt"/>
              <a:ea typeface="+mn-ea"/>
              <a:cs typeface="+mn-cs"/>
            </a:endParaRPr>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7" name="Picture Placeholder 7"/>
          <p:cNvSpPr>
            <a:spLocks noGrp="1"/>
          </p:cNvSpPr>
          <p:nvPr>
            <p:ph type="pic" sz="quarter" idx="12" hasCustomPrompt="1"/>
          </p:nvPr>
        </p:nvSpPr>
        <p:spPr>
          <a:xfrm>
            <a:off x="5809454" y="1429530"/>
            <a:ext cx="878692" cy="878692"/>
          </a:xfrm>
          <a:prstGeom prst="ellipse">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121917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121917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
        <p:nvSpPr>
          <p:cNvPr id="14" name="Picture Placeholder 7"/>
          <p:cNvSpPr>
            <a:spLocks noGrp="1"/>
          </p:cNvSpPr>
          <p:nvPr>
            <p:ph type="pic" sz="quarter" idx="13" hasCustomPrompt="1"/>
          </p:nvPr>
        </p:nvSpPr>
        <p:spPr>
          <a:xfrm>
            <a:off x="5809454" y="3144042"/>
            <a:ext cx="878692" cy="878692"/>
          </a:xfrm>
          <a:prstGeom prst="ellipse">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121917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121917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
        <p:nvSpPr>
          <p:cNvPr id="15" name="Picture Placeholder 7"/>
          <p:cNvSpPr>
            <a:spLocks noGrp="1"/>
          </p:cNvSpPr>
          <p:nvPr>
            <p:ph type="pic" sz="quarter" idx="14" hasCustomPrompt="1"/>
          </p:nvPr>
        </p:nvSpPr>
        <p:spPr>
          <a:xfrm>
            <a:off x="5809454" y="4858554"/>
            <a:ext cx="878692" cy="878692"/>
          </a:xfrm>
          <a:prstGeom prst="ellipse">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121917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121917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3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15" name="Picture Placeholder 7"/>
          <p:cNvSpPr>
            <a:spLocks noGrp="1"/>
          </p:cNvSpPr>
          <p:nvPr>
            <p:ph type="pic" sz="quarter" idx="13" hasCustomPrompt="1"/>
          </p:nvPr>
        </p:nvSpPr>
        <p:spPr>
          <a:xfrm>
            <a:off x="3452000" y="4787116"/>
            <a:ext cx="761904" cy="762180"/>
          </a:xfrm>
          <a:prstGeom prst="ellipse">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
        <p:nvSpPr>
          <p:cNvPr id="16" name="Picture Placeholder 7"/>
          <p:cNvSpPr>
            <a:spLocks noGrp="1"/>
          </p:cNvSpPr>
          <p:nvPr>
            <p:ph type="pic" sz="quarter" idx="14" hasCustomPrompt="1"/>
          </p:nvPr>
        </p:nvSpPr>
        <p:spPr>
          <a:xfrm>
            <a:off x="8666974" y="4787116"/>
            <a:ext cx="761904" cy="762180"/>
          </a:xfrm>
          <a:prstGeom prst="ellipse">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4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
        <p:nvSpPr>
          <p:cNvPr id="15" name="Picture Placeholder 7"/>
          <p:cNvSpPr>
            <a:spLocks noGrp="1"/>
          </p:cNvSpPr>
          <p:nvPr>
            <p:ph type="pic" sz="quarter" idx="13" hasCustomPrompt="1"/>
          </p:nvPr>
        </p:nvSpPr>
        <p:spPr>
          <a:xfrm>
            <a:off x="1523174" y="3358356"/>
            <a:ext cx="1008000" cy="1008000"/>
          </a:xfrm>
          <a:prstGeom prst="ellipse">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
        <p:nvSpPr>
          <p:cNvPr id="16" name="Picture Placeholder 7"/>
          <p:cNvSpPr>
            <a:spLocks noGrp="1"/>
          </p:cNvSpPr>
          <p:nvPr>
            <p:ph type="pic" sz="quarter" idx="14" hasCustomPrompt="1"/>
          </p:nvPr>
        </p:nvSpPr>
        <p:spPr>
          <a:xfrm>
            <a:off x="6523834" y="3358356"/>
            <a:ext cx="1008000" cy="1008000"/>
          </a:xfrm>
          <a:prstGeom prst="ellipse">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6_Layout Slide">
    <p:spTree>
      <p:nvGrpSpPr>
        <p:cNvPr id="1" name=""/>
        <p:cNvGrpSpPr/>
        <p:nvPr/>
      </p:nvGrpSpPr>
      <p:grpSpPr>
        <a:xfrm>
          <a:off x="0" y="0"/>
          <a:ext cx="0" cy="0"/>
          <a:chOff x="0" y="0"/>
          <a:chExt cx="0" cy="0"/>
        </a:xfrm>
      </p:grpSpPr>
      <p:sp>
        <p:nvSpPr>
          <p:cNvPr id="7" name="직사각형 6"/>
          <p:cNvSpPr/>
          <p:nvPr userDrawn="1"/>
        </p:nvSpPr>
        <p:spPr>
          <a:xfrm>
            <a:off x="6095613" y="0"/>
            <a:ext cx="6094800" cy="6859588"/>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ko-KR" altLang="en-US" sz="2400" kern="1200">
              <a:solidFill>
                <a:schemeClr val="lt1"/>
              </a:solidFill>
              <a:latin typeface="+mn-lt"/>
              <a:ea typeface="+mn-ea"/>
              <a:cs typeface="+mn-cs"/>
            </a:endParaRPr>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pic>
        <p:nvPicPr>
          <p:cNvPr id="12" name="그림 11" descr="Phone.png"/>
          <p:cNvPicPr>
            <a:picLocks noChangeAspect="1"/>
          </p:cNvPicPr>
          <p:nvPr userDrawn="1"/>
        </p:nvPicPr>
        <p:blipFill>
          <a:blip r:embed="rId2"/>
          <a:stretch>
            <a:fillRect/>
          </a:stretch>
        </p:blipFill>
        <p:spPr>
          <a:xfrm>
            <a:off x="6738148" y="1262176"/>
            <a:ext cx="2367122" cy="4739386"/>
          </a:xfrm>
          <a:prstGeom prst="rect">
            <a:avLst/>
          </a:prstGeom>
        </p:spPr>
      </p:pic>
      <p:sp>
        <p:nvSpPr>
          <p:cNvPr id="13" name="Picture Placeholder 4"/>
          <p:cNvSpPr>
            <a:spLocks noGrp="1"/>
          </p:cNvSpPr>
          <p:nvPr>
            <p:ph type="pic" sz="quarter" idx="15" hasCustomPrompt="1"/>
          </p:nvPr>
        </p:nvSpPr>
        <p:spPr>
          <a:xfrm>
            <a:off x="6864540" y="1809874"/>
            <a:ext cx="2114336" cy="35415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7_Layout Slide">
    <p:spTree>
      <p:nvGrpSpPr>
        <p:cNvPr id="1" name=""/>
        <p:cNvGrpSpPr/>
        <p:nvPr/>
      </p:nvGrpSpPr>
      <p:grpSpPr>
        <a:xfrm>
          <a:off x="0" y="0"/>
          <a:ext cx="0" cy="0"/>
          <a:chOff x="0" y="0"/>
          <a:chExt cx="0" cy="0"/>
        </a:xfrm>
      </p:grpSpPr>
      <p:sp>
        <p:nvSpPr>
          <p:cNvPr id="7" name="직사각형 6"/>
          <p:cNvSpPr/>
          <p:nvPr userDrawn="1"/>
        </p:nvSpPr>
        <p:spPr>
          <a:xfrm>
            <a:off x="6095613" y="0"/>
            <a:ext cx="6094800" cy="6859588"/>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pic>
        <p:nvPicPr>
          <p:cNvPr id="12" name="그림 11" descr="Phone.png"/>
          <p:cNvPicPr>
            <a:picLocks noChangeAspect="1"/>
          </p:cNvPicPr>
          <p:nvPr userDrawn="1"/>
        </p:nvPicPr>
        <p:blipFill>
          <a:blip r:embed="rId2"/>
          <a:stretch>
            <a:fillRect/>
          </a:stretch>
        </p:blipFill>
        <p:spPr>
          <a:xfrm>
            <a:off x="6437339" y="1262176"/>
            <a:ext cx="2367122" cy="4739386"/>
          </a:xfrm>
          <a:prstGeom prst="rect">
            <a:avLst/>
          </a:prstGeom>
        </p:spPr>
      </p:pic>
      <p:sp>
        <p:nvSpPr>
          <p:cNvPr id="13" name="Picture Placeholder 4"/>
          <p:cNvSpPr>
            <a:spLocks noGrp="1"/>
          </p:cNvSpPr>
          <p:nvPr>
            <p:ph type="pic" sz="quarter" idx="15" hasCustomPrompt="1"/>
          </p:nvPr>
        </p:nvSpPr>
        <p:spPr>
          <a:xfrm>
            <a:off x="6563731" y="1809874"/>
            <a:ext cx="2114336" cy="35415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pic>
        <p:nvPicPr>
          <p:cNvPr id="15" name="그림 14" descr="Phone.png"/>
          <p:cNvPicPr>
            <a:picLocks noChangeAspect="1"/>
          </p:cNvPicPr>
          <p:nvPr userDrawn="1"/>
        </p:nvPicPr>
        <p:blipFill>
          <a:blip r:embed="rId2"/>
          <a:stretch>
            <a:fillRect/>
          </a:stretch>
        </p:blipFill>
        <p:spPr>
          <a:xfrm>
            <a:off x="9024164" y="1262176"/>
            <a:ext cx="2367122" cy="4739386"/>
          </a:xfrm>
          <a:prstGeom prst="rect">
            <a:avLst/>
          </a:prstGeom>
        </p:spPr>
      </p:pic>
      <p:sp>
        <p:nvSpPr>
          <p:cNvPr id="16" name="Picture Placeholder 4"/>
          <p:cNvSpPr>
            <a:spLocks noGrp="1"/>
          </p:cNvSpPr>
          <p:nvPr>
            <p:ph type="pic" sz="quarter" idx="16" hasCustomPrompt="1"/>
          </p:nvPr>
        </p:nvSpPr>
        <p:spPr>
          <a:xfrm>
            <a:off x="9150556" y="1809874"/>
            <a:ext cx="2114336" cy="35415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8_Layout Slide">
    <p:spTree>
      <p:nvGrpSpPr>
        <p:cNvPr id="1" name=""/>
        <p:cNvGrpSpPr/>
        <p:nvPr/>
      </p:nvGrpSpPr>
      <p:grpSpPr>
        <a:xfrm>
          <a:off x="0" y="0"/>
          <a:ext cx="0" cy="0"/>
          <a:chOff x="0" y="0"/>
          <a:chExt cx="0" cy="0"/>
        </a:xfrm>
      </p:grpSpPr>
      <p:pic>
        <p:nvPicPr>
          <p:cNvPr id="8" name="그림 7" descr="Phone.png"/>
          <p:cNvPicPr>
            <a:picLocks noChangeAspect="1"/>
          </p:cNvPicPr>
          <p:nvPr userDrawn="1"/>
        </p:nvPicPr>
        <p:blipFill>
          <a:blip r:embed="rId2"/>
          <a:stretch>
            <a:fillRect/>
          </a:stretch>
        </p:blipFill>
        <p:spPr>
          <a:xfrm>
            <a:off x="4911646" y="1262176"/>
            <a:ext cx="2367122" cy="4739386"/>
          </a:xfrm>
          <a:prstGeom prst="rect">
            <a:avLst/>
          </a:prstGeom>
        </p:spPr>
      </p:pic>
      <p:sp>
        <p:nvSpPr>
          <p:cNvPr id="14" name="Picture Placeholder 4"/>
          <p:cNvSpPr>
            <a:spLocks noGrp="1"/>
          </p:cNvSpPr>
          <p:nvPr>
            <p:ph type="pic" sz="quarter" idx="15" hasCustomPrompt="1"/>
          </p:nvPr>
        </p:nvSpPr>
        <p:spPr>
          <a:xfrm>
            <a:off x="5038038" y="1809874"/>
            <a:ext cx="2114336" cy="35415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
        <p:nvSpPr>
          <p:cNvPr id="6"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7"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9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bg1">
                    <a:lumMod val="65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dirty="0">
              <a:solidFill>
                <a:schemeClr val="bg1">
                  <a:lumMod val="65000"/>
                </a:schemeClr>
              </a:solidFill>
              <a:latin typeface="+mn-lt"/>
            </a:endParaRPr>
          </a:p>
        </p:txBody>
      </p:sp>
      <p:pic>
        <p:nvPicPr>
          <p:cNvPr id="8" name="그림 7" descr="Phone.png"/>
          <p:cNvPicPr>
            <a:picLocks noChangeAspect="1"/>
          </p:cNvPicPr>
          <p:nvPr userDrawn="1"/>
        </p:nvPicPr>
        <p:blipFill>
          <a:blip r:embed="rId2"/>
          <a:stretch>
            <a:fillRect/>
          </a:stretch>
        </p:blipFill>
        <p:spPr>
          <a:xfrm>
            <a:off x="8024032" y="1262176"/>
            <a:ext cx="2367122" cy="4739386"/>
          </a:xfrm>
          <a:prstGeom prst="rect">
            <a:avLst/>
          </a:prstGeom>
        </p:spPr>
      </p:pic>
      <p:sp>
        <p:nvSpPr>
          <p:cNvPr id="14" name="Picture Placeholder 4"/>
          <p:cNvSpPr>
            <a:spLocks noGrp="1"/>
          </p:cNvSpPr>
          <p:nvPr>
            <p:ph type="pic" sz="quarter" idx="15" hasCustomPrompt="1"/>
          </p:nvPr>
        </p:nvSpPr>
        <p:spPr>
          <a:xfrm>
            <a:off x="8150424" y="1809874"/>
            <a:ext cx="2114336" cy="35415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vert="horz" lIns="121917" tIns="60958" rIns="121917" bIns="60958" rtlCol="0" anchor="ctr">
            <a:norm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en-US" altLang="ko-KR" sz="1000" kern="1200" baseline="0">
                <a:solidFill>
                  <a:schemeClr val="tx1"/>
                </a:solidFill>
                <a:latin typeface="+mn-lt"/>
                <a:ea typeface="+mn-ea"/>
                <a:cs typeface="+mn-cs"/>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Image</a:t>
            </a:r>
            <a:endParaRPr lang="ko-KR" alt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Layout Slide">
    <p:spTree>
      <p:nvGrpSpPr>
        <p:cNvPr id="1" name=""/>
        <p:cNvGrpSpPr/>
        <p:nvPr/>
      </p:nvGrpSpPr>
      <p:grpSpPr>
        <a:xfrm>
          <a:off x="0" y="0"/>
          <a:ext cx="0" cy="0"/>
          <a:chOff x="0" y="0"/>
          <a:chExt cx="0" cy="0"/>
        </a:xfrm>
      </p:grpSpPr>
      <p:sp>
        <p:nvSpPr>
          <p:cNvPr id="13" name="Rectangle 2"/>
          <p:cNvSpPr/>
          <p:nvPr userDrawn="1"/>
        </p:nvSpPr>
        <p:spPr>
          <a:xfrm>
            <a:off x="0" y="1"/>
            <a:ext cx="6094800" cy="6859588"/>
          </a:xfrm>
          <a:prstGeom prst="rect">
            <a:avLst/>
          </a:prstGeom>
          <a:solidFill>
            <a:srgbClr val="EC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altLang="en-US" sz="1200" kern="1200" dirty="0">
              <a:solidFill>
                <a:schemeClr val="tx1">
                  <a:lumMod val="65000"/>
                  <a:lumOff val="35000"/>
                </a:schemeClr>
              </a:solidFill>
              <a:latin typeface="+mn-lt"/>
              <a:ea typeface="+mn-ea"/>
              <a:cs typeface="+mn-cs"/>
            </a:endParaRPr>
          </a:p>
        </p:txBody>
      </p:sp>
      <p:sp>
        <p:nvSpPr>
          <p:cNvPr id="12" name="그림 개체 틀 3"/>
          <p:cNvSpPr>
            <a:spLocks noGrp="1"/>
          </p:cNvSpPr>
          <p:nvPr>
            <p:ph type="pic" sz="quarter" idx="26" hasCustomPrompt="1"/>
          </p:nvPr>
        </p:nvSpPr>
        <p:spPr>
          <a:xfrm>
            <a:off x="1737488" y="1687182"/>
            <a:ext cx="2520000" cy="3600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Layout Slide">
    <p:spTree>
      <p:nvGrpSpPr>
        <p:cNvPr id="1" name=""/>
        <p:cNvGrpSpPr/>
        <p:nvPr/>
      </p:nvGrpSpPr>
      <p:grpSpPr>
        <a:xfrm>
          <a:off x="0" y="0"/>
          <a:ext cx="0" cy="0"/>
          <a:chOff x="0" y="0"/>
          <a:chExt cx="0" cy="0"/>
        </a:xfrm>
      </p:grpSpPr>
      <p:sp>
        <p:nvSpPr>
          <p:cNvPr id="4" name="Rectangle 2"/>
          <p:cNvSpPr/>
          <p:nvPr userDrawn="1"/>
        </p:nvSpPr>
        <p:spPr>
          <a:xfrm>
            <a:off x="-1" y="1"/>
            <a:ext cx="12190413" cy="6859588"/>
          </a:xfrm>
          <a:prstGeom prst="rect">
            <a:avLst/>
          </a:prstGeom>
          <a:solidFill>
            <a:srgbClr val="EC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altLang="en-US" sz="1200" kern="1200" dirty="0">
              <a:solidFill>
                <a:schemeClr val="tx1">
                  <a:lumMod val="65000"/>
                  <a:lumOff val="35000"/>
                </a:schemeClr>
              </a:solidFill>
              <a:latin typeface="+mn-lt"/>
              <a:ea typeface="+mn-ea"/>
              <a:cs typeface="+mn-cs"/>
            </a:endParaRPr>
          </a:p>
        </p:txBody>
      </p:sp>
      <p:sp>
        <p:nvSpPr>
          <p:cNvPr id="7" name="그림 개체 틀 3"/>
          <p:cNvSpPr>
            <a:spLocks noGrp="1"/>
          </p:cNvSpPr>
          <p:nvPr>
            <p:ph type="pic" sz="quarter" idx="26" hasCustomPrompt="1"/>
          </p:nvPr>
        </p:nvSpPr>
        <p:spPr>
          <a:xfrm>
            <a:off x="7023900" y="1046208"/>
            <a:ext cx="3286148" cy="476717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189" indent="-457189" algn="ctr">
              <a:buNone/>
              <a:defRPr lang="ko-KR" altLang="en-US" sz="1000" kern="1200" baseline="0" dirty="0">
                <a:solidFill>
                  <a:schemeClr val="tx1"/>
                </a:solidFill>
                <a:latin typeface="+mn-lt"/>
                <a:ea typeface="+mn-ea"/>
                <a:cs typeface="+mn-cs"/>
              </a:defRPr>
            </a:lvl1pPr>
          </a:lstStyle>
          <a:p>
            <a:pPr marL="0" lvl="0" indent="0" algn="ctr" defTabSz="1219170" rtl="0" eaLnBrk="1" latinLnBrk="1" hangingPunct="1">
              <a:spcBef>
                <a:spcPct val="20000"/>
              </a:spcBef>
            </a:pPr>
            <a:r>
              <a:rPr lang="en-US" altLang="ko-KR" dirty="0"/>
              <a:t>Insert Image</a:t>
            </a:r>
            <a:endParaRPr lang="ko-KR"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Layout Slide">
    <p:spTree>
      <p:nvGrpSpPr>
        <p:cNvPr id="1" name=""/>
        <p:cNvGrpSpPr/>
        <p:nvPr/>
      </p:nvGrpSpPr>
      <p:grpSpPr>
        <a:xfrm>
          <a:off x="0" y="0"/>
          <a:ext cx="0" cy="0"/>
          <a:chOff x="0" y="0"/>
          <a:chExt cx="0" cy="0"/>
        </a:xfrm>
      </p:grpSpPr>
      <p:sp>
        <p:nvSpPr>
          <p:cNvPr id="12" name="Rectangle 2"/>
          <p:cNvSpPr/>
          <p:nvPr userDrawn="1"/>
        </p:nvSpPr>
        <p:spPr>
          <a:xfrm>
            <a:off x="-1" y="2429662"/>
            <a:ext cx="12190413" cy="4429926"/>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sz="2400" kern="1200" dirty="0">
              <a:solidFill>
                <a:schemeClr val="lt1"/>
              </a:solidFill>
              <a:latin typeface="+mn-lt"/>
              <a:ea typeface="+mn-ea"/>
              <a:cs typeface="+mn-cs"/>
            </a:endParaRPr>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Layout Slide">
    <p:spTree>
      <p:nvGrpSpPr>
        <p:cNvPr id="1" name=""/>
        <p:cNvGrpSpPr/>
        <p:nvPr/>
      </p:nvGrpSpPr>
      <p:grpSpPr>
        <a:xfrm>
          <a:off x="0" y="0"/>
          <a:ext cx="0" cy="0"/>
          <a:chOff x="0" y="0"/>
          <a:chExt cx="0" cy="0"/>
        </a:xfrm>
      </p:grpSpPr>
      <p:sp>
        <p:nvSpPr>
          <p:cNvPr id="6" name="Rectangle 2"/>
          <p:cNvSpPr/>
          <p:nvPr userDrawn="1"/>
        </p:nvSpPr>
        <p:spPr>
          <a:xfrm>
            <a:off x="6595272" y="1"/>
            <a:ext cx="5595140" cy="6859588"/>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altLang="en-US" sz="1200" kern="1200" dirty="0">
              <a:solidFill>
                <a:schemeClr val="lt1"/>
              </a:solidFill>
              <a:latin typeface="+mn-lt"/>
              <a:ea typeface="+mn-ea"/>
              <a:cs typeface="+mn-cs"/>
            </a:endParaRPr>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Layout Slide">
    <p:spTree>
      <p:nvGrpSpPr>
        <p:cNvPr id="1" name=""/>
        <p:cNvGrpSpPr/>
        <p:nvPr/>
      </p:nvGrpSpPr>
      <p:grpSpPr>
        <a:xfrm>
          <a:off x="0" y="0"/>
          <a:ext cx="0" cy="0"/>
          <a:chOff x="0" y="0"/>
          <a:chExt cx="0" cy="0"/>
        </a:xfrm>
      </p:grpSpPr>
      <p:sp>
        <p:nvSpPr>
          <p:cNvPr id="13" name="Rectangle 2"/>
          <p:cNvSpPr/>
          <p:nvPr userDrawn="1"/>
        </p:nvSpPr>
        <p:spPr>
          <a:xfrm>
            <a:off x="4666446" y="1"/>
            <a:ext cx="7523967" cy="6859588"/>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en-US" altLang="en-US" sz="2400" kern="1200" dirty="0">
              <a:solidFill>
                <a:schemeClr val="lt1"/>
              </a:solidFill>
              <a:latin typeface="+mn-lt"/>
              <a:ea typeface="+mn-ea"/>
              <a:cs typeface="+mn-cs"/>
            </a:endParaRPr>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Layout Slide">
    <p:spTree>
      <p:nvGrpSpPr>
        <p:cNvPr id="1" name=""/>
        <p:cNvGrpSpPr/>
        <p:nvPr/>
      </p:nvGrpSpPr>
      <p:grpSpPr>
        <a:xfrm>
          <a:off x="0" y="0"/>
          <a:ext cx="0" cy="0"/>
          <a:chOff x="0" y="0"/>
          <a:chExt cx="0" cy="0"/>
        </a:xfrm>
      </p:grpSpPr>
      <p:sp>
        <p:nvSpPr>
          <p:cNvPr id="8" name="직사각형 7"/>
          <p:cNvSpPr/>
          <p:nvPr userDrawn="1"/>
        </p:nvSpPr>
        <p:spPr>
          <a:xfrm>
            <a:off x="4094942" y="0"/>
            <a:ext cx="8095471" cy="6859588"/>
          </a:xfrm>
          <a:prstGeom prst="rect">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1" hangingPunct="1"/>
            <a:endParaRPr lang="ko-KR" altLang="en-US" sz="1200" kern="1200">
              <a:solidFill>
                <a:schemeClr val="lt1"/>
              </a:solidFill>
              <a:latin typeface="+mn-lt"/>
              <a:ea typeface="+mn-ea"/>
              <a:cs typeface="+mn-cs"/>
            </a:endParaRPr>
          </a:p>
        </p:txBody>
      </p:sp>
      <p:sp>
        <p:nvSpPr>
          <p:cNvPr id="10" name="Rectangle 7"/>
          <p:cNvSpPr>
            <a:spLocks noChangeArrowheads="1"/>
          </p:cNvSpPr>
          <p:nvPr userDrawn="1"/>
        </p:nvSpPr>
        <p:spPr bwMode="auto">
          <a:xfrm>
            <a:off x="7809495" y="6424616"/>
            <a:ext cx="2952386"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dirty="0">
                <a:solidFill>
                  <a:schemeClr val="tx1">
                    <a:lumMod val="50000"/>
                    <a:lumOff val="50000"/>
                  </a:schemeClr>
                </a:solidFill>
              </a:rPr>
              <a:t>Presentation title in footer</a:t>
            </a:r>
          </a:p>
        </p:txBody>
      </p:sp>
      <p:sp>
        <p:nvSpPr>
          <p:cNvPr id="11" name="Rectangle 7"/>
          <p:cNvSpPr>
            <a:spLocks noChangeArrowheads="1"/>
          </p:cNvSpPr>
          <p:nvPr userDrawn="1"/>
        </p:nvSpPr>
        <p:spPr bwMode="auto">
          <a:xfrm>
            <a:off x="10761882" y="6424616"/>
            <a:ext cx="66666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dirty="0">
              <a:solidFill>
                <a:schemeClr val="tx1">
                  <a:lumMod val="50000"/>
                  <a:lumOff val="50000"/>
                </a:schemeClr>
              </a:solidFill>
              <a:latin typeface="+mn-lt"/>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62" r:id="rId1"/>
    <p:sldLayoutId id="2147483667" r:id="rId2"/>
    <p:sldLayoutId id="2147484024" r:id="rId3"/>
    <p:sldLayoutId id="2147484274" r:id="rId4"/>
    <p:sldLayoutId id="2147484272" r:id="rId5"/>
    <p:sldLayoutId id="2147484055" r:id="rId6"/>
    <p:sldLayoutId id="2147484213" r:id="rId7"/>
    <p:sldLayoutId id="2147484139" r:id="rId8"/>
    <p:sldLayoutId id="2147484212" r:id="rId9"/>
    <p:sldLayoutId id="2147483866" r:id="rId10"/>
    <p:sldLayoutId id="2147484113" r:id="rId11"/>
    <p:sldLayoutId id="2147484188" r:id="rId12"/>
    <p:sldLayoutId id="2147484278" r:id="rId13"/>
    <p:sldLayoutId id="2147484209" r:id="rId14"/>
    <p:sldLayoutId id="2147484191" r:id="rId15"/>
    <p:sldLayoutId id="2147484243" r:id="rId16"/>
    <p:sldLayoutId id="2147484251" r:id="rId17"/>
    <p:sldLayoutId id="2147484241" r:id="rId18"/>
    <p:sldLayoutId id="2147484244" r:id="rId19"/>
    <p:sldLayoutId id="2147484224" r:id="rId20"/>
    <p:sldLayoutId id="2147484254" r:id="rId21"/>
    <p:sldLayoutId id="2147484290" r:id="rId22"/>
    <p:sldLayoutId id="2147484233" r:id="rId23"/>
    <p:sldLayoutId id="2147484252" r:id="rId24"/>
    <p:sldLayoutId id="2147484259" r:id="rId25"/>
    <p:sldLayoutId id="2147484231" r:id="rId26"/>
    <p:sldLayoutId id="2147484239" r:id="rId27"/>
    <p:sldLayoutId id="2147484262" r:id="rId28"/>
    <p:sldLayoutId id="2147484235" r:id="rId29"/>
    <p:sldLayoutId id="2147484105" r:id="rId30"/>
    <p:sldLayoutId id="2147484107" r:id="rId31"/>
    <p:sldLayoutId id="2147484108" r:id="rId32"/>
    <p:sldLayoutId id="2147484142" r:id="rId33"/>
    <p:sldLayoutId id="2147484044" r:id="rId34"/>
    <p:sldLayoutId id="2147484250" r:id="rId35"/>
    <p:sldLayoutId id="2147484255" r:id="rId36"/>
  </p:sldLayoutIdLst>
  <p:transition>
    <p:fade/>
  </p:transition>
  <p:hf sldNum="0" hdr="0" dt="0"/>
  <p:txStyles>
    <p:titleStyle>
      <a:lvl1pPr algn="ctr" defTabSz="1219170" rtl="0" eaLnBrk="1" latinLnBrk="1"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2.sv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and person at a counter&#10;&#10;Description automatically generated">
            <a:extLst>
              <a:ext uri="{FF2B5EF4-FFF2-40B4-BE49-F238E27FC236}">
                <a16:creationId xmlns:a16="http://schemas.microsoft.com/office/drawing/2014/main" id="{3DBCAB72-0080-1AAD-1D61-C2799C8591B0}"/>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t="6265" b="6265"/>
          <a:stretch>
            <a:fillRect/>
          </a:stretch>
        </p:blipFill>
        <p:spPr>
          <a:xfrm>
            <a:off x="-25474" y="0"/>
            <a:ext cx="7574602" cy="4418518"/>
          </a:xfrm>
          <a:prstGeom prst="rect">
            <a:avLst/>
          </a:prstGeom>
          <a:ln>
            <a:noFill/>
          </a:ln>
          <a:effectLst>
            <a:outerShdw blurRad="190500" algn="tl" rotWithShape="0">
              <a:srgbClr val="000000">
                <a:alpha val="70000"/>
              </a:srgbClr>
            </a:outerShdw>
          </a:effectLst>
        </p:spPr>
      </p:pic>
      <p:sp>
        <p:nvSpPr>
          <p:cNvPr id="8" name="TextBox 7"/>
          <p:cNvSpPr txBox="1"/>
          <p:nvPr/>
        </p:nvSpPr>
        <p:spPr>
          <a:xfrm>
            <a:off x="7703511" y="1031977"/>
            <a:ext cx="3643338" cy="1785100"/>
          </a:xfrm>
          <a:prstGeom prst="rect">
            <a:avLst/>
          </a:prstGeom>
          <a:noFill/>
          <a:effectLst/>
        </p:spPr>
        <p:txBody>
          <a:bodyPr wrap="square" lIns="121917" tIns="60958" rIns="121917" bIns="60958" rtlCol="0">
            <a:spAutoFit/>
          </a:bodyPr>
          <a:lstStyle/>
          <a:p>
            <a:pPr>
              <a:spcBef>
                <a:spcPct val="0"/>
              </a:spcBef>
              <a:defRPr/>
            </a:pPr>
            <a:r>
              <a:rPr lang="en-GB" altLang="ko-KR" sz="3600" dirty="0">
                <a:solidFill>
                  <a:schemeClr val="tx1">
                    <a:lumMod val="85000"/>
                    <a:lumOff val="15000"/>
                  </a:schemeClr>
                </a:solidFill>
                <a:latin typeface="Poppins SemiBold" panose="00000700000000000000" pitchFamily="2" charset="0"/>
                <a:cs typeface="Poppins SemiBold" panose="00000700000000000000" pitchFamily="2" charset="0"/>
              </a:rPr>
              <a:t>SMM Sustainability Report</a:t>
            </a:r>
            <a:endParaRPr lang="en-US" altLang="ko-KR" sz="3600" dirty="0">
              <a:solidFill>
                <a:schemeClr val="tx1">
                  <a:lumMod val="85000"/>
                  <a:lumOff val="15000"/>
                </a:schemeClr>
              </a:solidFill>
              <a:latin typeface="Poppins SemiBold" panose="00000700000000000000" pitchFamily="2" charset="0"/>
              <a:cs typeface="Poppins SemiBold" panose="00000700000000000000" pitchFamily="2" charset="0"/>
            </a:endParaRPr>
          </a:p>
        </p:txBody>
      </p:sp>
      <p:cxnSp>
        <p:nvCxnSpPr>
          <p:cNvPr id="14" name="Straight Connector 15">
            <a:extLst>
              <a:ext uri="{FF2B5EF4-FFF2-40B4-BE49-F238E27FC236}">
                <a16:creationId xmlns:a16="http://schemas.microsoft.com/office/drawing/2014/main" id="{659FEAD0-67DA-9B4C-AA5E-B74A4AE33E93}"/>
              </a:ext>
            </a:extLst>
          </p:cNvPr>
          <p:cNvCxnSpPr>
            <a:cxnSpLocks/>
          </p:cNvCxnSpPr>
          <p:nvPr/>
        </p:nvCxnSpPr>
        <p:spPr>
          <a:xfrm>
            <a:off x="7895406" y="2925738"/>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Picture 16" descr="Arrow&#10;&#10;Description automatically generated with low confidence">
            <a:extLst>
              <a:ext uri="{FF2B5EF4-FFF2-40B4-BE49-F238E27FC236}">
                <a16:creationId xmlns:a16="http://schemas.microsoft.com/office/drawing/2014/main" id="{BB8E69B2-7BCC-3649-A577-C6BC9A2EE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7" y="2166704"/>
            <a:ext cx="8879633" cy="4536493"/>
          </a:xfrm>
          <a:prstGeom prst="rect">
            <a:avLst/>
          </a:prstGeom>
        </p:spPr>
      </p:pic>
      <p:pic>
        <p:nvPicPr>
          <p:cNvPr id="19" name="Picture 18" descr="Logo&#10;&#10;Description automatically generated">
            <a:extLst>
              <a:ext uri="{FF2B5EF4-FFF2-40B4-BE49-F238E27FC236}">
                <a16:creationId xmlns:a16="http://schemas.microsoft.com/office/drawing/2014/main" id="{E650B8E6-0796-8649-8AD1-08B43338C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2513" y="5552832"/>
            <a:ext cx="1308672" cy="1150365"/>
          </a:xfrm>
          <a:prstGeom prst="rect">
            <a:avLst/>
          </a:prstGeom>
        </p:spPr>
      </p:pic>
      <p:sp>
        <p:nvSpPr>
          <p:cNvPr id="7" name="TextBox 6"/>
          <p:cNvSpPr txBox="1"/>
          <p:nvPr/>
        </p:nvSpPr>
        <p:spPr>
          <a:xfrm>
            <a:off x="7872091" y="3034677"/>
            <a:ext cx="2989287" cy="405880"/>
          </a:xfrm>
          <a:prstGeom prst="rect">
            <a:avLst/>
          </a:prstGeom>
          <a:noFill/>
        </p:spPr>
        <p:txBody>
          <a:bodyPr wrap="square" lIns="91440" tIns="45720" rIns="91440" bIns="45720" rtlCol="0" anchor="t">
            <a:spAutoFit/>
          </a:bodyPr>
          <a:lstStyle/>
          <a:p>
            <a:pPr>
              <a:lnSpc>
                <a:spcPct val="150000"/>
              </a:lnSpc>
            </a:pPr>
            <a:r>
              <a:rPr lang="en-US" altLang="ko-KR" sz="1500" dirty="0">
                <a:solidFill>
                  <a:schemeClr val="tx1">
                    <a:lumMod val="75000"/>
                    <a:lumOff val="25000"/>
                  </a:schemeClr>
                </a:solidFill>
                <a:latin typeface="Poppins Medium"/>
                <a:ea typeface="굴림"/>
                <a:cs typeface="Poppins Medium"/>
              </a:rPr>
              <a:t>Q3 2023-24</a:t>
            </a:r>
          </a:p>
        </p:txBody>
      </p:sp>
      <p:sp>
        <p:nvSpPr>
          <p:cNvPr id="18" name="TextBox 17">
            <a:extLst>
              <a:ext uri="{FF2B5EF4-FFF2-40B4-BE49-F238E27FC236}">
                <a16:creationId xmlns:a16="http://schemas.microsoft.com/office/drawing/2014/main" id="{8F55CD16-2401-9A49-8E61-B5E5474B4447}"/>
              </a:ext>
            </a:extLst>
          </p:cNvPr>
          <p:cNvSpPr txBox="1"/>
          <p:nvPr/>
        </p:nvSpPr>
        <p:spPr>
          <a:xfrm>
            <a:off x="766614" y="5897922"/>
            <a:ext cx="6264696" cy="440501"/>
          </a:xfrm>
          <a:prstGeom prst="rect">
            <a:avLst/>
          </a:prstGeom>
          <a:noFill/>
        </p:spPr>
        <p:txBody>
          <a:bodyPr wrap="square" lIns="121917" tIns="60958" rIns="121917" bIns="60958" rtlCol="0">
            <a:spAutoFit/>
          </a:bodyPr>
          <a:lstStyle/>
          <a:p>
            <a:pPr>
              <a:lnSpc>
                <a:spcPct val="150000"/>
              </a:lnSpc>
            </a:pPr>
            <a:r>
              <a:rPr lang="en-US" sz="1500" dirty="0" err="1">
                <a:ln w="6350">
                  <a:noFill/>
                </a:ln>
                <a:solidFill>
                  <a:schemeClr val="accent6"/>
                </a:solidFill>
                <a:latin typeface="Avenir Next LT Pro" panose="020B0504020202020204" pitchFamily="34" charset="0"/>
                <a:ea typeface="맑은 고딕" pitchFamily="50" charset="-127"/>
                <a:cs typeface="Arial" pitchFamily="34" charset="0"/>
              </a:rPr>
              <a:t>southmelbournemarket.com.au</a:t>
            </a:r>
            <a:endParaRPr lang="en-AU" sz="1500" dirty="0">
              <a:solidFill>
                <a:schemeClr val="accent6"/>
              </a:solidFill>
              <a:latin typeface="Avenir Next LT Pro" panose="020B0504020202020204" pitchFamily="34" charset="0"/>
              <a:cs typeface="Arial"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txBox="1">
            <a:spLocks noChangeArrowheads="1"/>
          </p:cNvSpPr>
          <p:nvPr/>
        </p:nvSpPr>
        <p:spPr>
          <a:xfrm>
            <a:off x="772878" y="623147"/>
            <a:ext cx="6429420" cy="584775"/>
          </a:xfrm>
          <a:prstGeom prst="rect">
            <a:avLst/>
          </a:prstGeom>
          <a:noFill/>
        </p:spPr>
        <p:txBody>
          <a:bodyPr wrap="square" lIns="91440" tIns="45720" rIns="91440" bIns="45720" rtlCol="0" anchor="t">
            <a:spAutoFit/>
          </a:bodyPr>
          <a:lstStyle/>
          <a:p>
            <a:pPr>
              <a:spcBef>
                <a:spcPct val="0"/>
              </a:spcBef>
              <a:defRPr/>
            </a:pPr>
            <a:r>
              <a:rPr lang="en-GB" altLang="ko-KR" sz="3200" dirty="0">
                <a:solidFill>
                  <a:schemeClr val="tx1">
                    <a:lumMod val="85000"/>
                    <a:lumOff val="15000"/>
                  </a:schemeClr>
                </a:solidFill>
                <a:latin typeface="Poppins SemiBold" panose="00000700000000000000" pitchFamily="2" charset="0"/>
                <a:ea typeface="굴림"/>
                <a:cs typeface="Poppins SemiBold" panose="00000700000000000000" pitchFamily="2" charset="0"/>
              </a:rPr>
              <a:t>Food rescue </a:t>
            </a:r>
          </a:p>
        </p:txBody>
      </p:sp>
      <p:cxnSp>
        <p:nvCxnSpPr>
          <p:cNvPr id="22" name="Straight Connector 15"/>
          <p:cNvCxnSpPr>
            <a:cxnSpLocks/>
          </p:cNvCxnSpPr>
          <p:nvPr/>
        </p:nvCxnSpPr>
        <p:spPr>
          <a:xfrm>
            <a:off x="910630" y="1269554"/>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Picture 18" descr="Logo&#10;&#10;Description automatically generated">
            <a:extLst>
              <a:ext uri="{FF2B5EF4-FFF2-40B4-BE49-F238E27FC236}">
                <a16:creationId xmlns:a16="http://schemas.microsoft.com/office/drawing/2014/main" id="{1CDA99BF-26F5-2641-841E-BED028C98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9131" y="5577869"/>
            <a:ext cx="1308672" cy="1150365"/>
          </a:xfrm>
          <a:prstGeom prst="rect">
            <a:avLst/>
          </a:prstGeom>
        </p:spPr>
      </p:pic>
      <p:sp>
        <p:nvSpPr>
          <p:cNvPr id="5" name="Rectangle 4">
            <a:extLst>
              <a:ext uri="{FF2B5EF4-FFF2-40B4-BE49-F238E27FC236}">
                <a16:creationId xmlns:a16="http://schemas.microsoft.com/office/drawing/2014/main" id="{83D47C9E-13B8-47F4-9E10-A965E1A6D52E}"/>
              </a:ext>
            </a:extLst>
          </p:cNvPr>
          <p:cNvSpPr/>
          <p:nvPr/>
        </p:nvSpPr>
        <p:spPr>
          <a:xfrm>
            <a:off x="9560238" y="6489668"/>
            <a:ext cx="1661383" cy="238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050DB712-235E-0620-CC94-C6AAFF27CCC5}"/>
              </a:ext>
            </a:extLst>
          </p:cNvPr>
          <p:cNvSpPr txBox="1"/>
          <p:nvPr/>
        </p:nvSpPr>
        <p:spPr>
          <a:xfrm>
            <a:off x="805398" y="330081"/>
            <a:ext cx="5433824" cy="461665"/>
          </a:xfrm>
          <a:prstGeom prst="rect">
            <a:avLst/>
          </a:prstGeom>
          <a:noFill/>
        </p:spPr>
        <p:txBody>
          <a:bodyPr wrap="square" rtlCol="0">
            <a:spAutoFit/>
          </a:bodyPr>
          <a:lstStyle/>
          <a:p>
            <a:r>
              <a:rPr lang="en-GB" altLang="ko-KR" sz="1200" dirty="0">
                <a:solidFill>
                  <a:schemeClr val="bg1">
                    <a:lumMod val="65000"/>
                  </a:schemeClr>
                </a:solidFill>
                <a:latin typeface="Poppins Medium" panose="00000600000000000000" pitchFamily="2" charset="0"/>
                <a:cs typeface="Poppins Medium" panose="00000600000000000000" pitchFamily="2" charset="0"/>
              </a:rPr>
              <a:t>Environmental Sustainability Strategy Q3 actions &amp; achievements</a:t>
            </a:r>
            <a:endParaRPr lang="en-US" altLang="ko-KR" sz="1200" dirty="0">
              <a:solidFill>
                <a:schemeClr val="bg1">
                  <a:lumMod val="65000"/>
                </a:schemeClr>
              </a:solidFill>
              <a:latin typeface="Poppins Medium" panose="00000600000000000000" pitchFamily="2" charset="0"/>
              <a:cs typeface="Poppins Medium" panose="00000600000000000000" pitchFamily="2" charset="0"/>
            </a:endParaRPr>
          </a:p>
          <a:p>
            <a:endParaRPr lang="en-US" altLang="ko-KR" sz="1200" b="1" dirty="0">
              <a:solidFill>
                <a:schemeClr val="bg1">
                  <a:lumMod val="65000"/>
                </a:schemeClr>
              </a:solidFill>
              <a:latin typeface="Avenir Next LT Pro" panose="020B0504020202020204" pitchFamily="34" charset="0"/>
              <a:cs typeface="Arial" pitchFamily="34" charset="0"/>
            </a:endParaRPr>
          </a:p>
        </p:txBody>
      </p:sp>
      <p:sp>
        <p:nvSpPr>
          <p:cNvPr id="4" name="TextBox 3">
            <a:extLst>
              <a:ext uri="{FF2B5EF4-FFF2-40B4-BE49-F238E27FC236}">
                <a16:creationId xmlns:a16="http://schemas.microsoft.com/office/drawing/2014/main" id="{0EE2C3BB-526B-F55F-50AF-10E316F39448}"/>
              </a:ext>
            </a:extLst>
          </p:cNvPr>
          <p:cNvSpPr txBox="1"/>
          <p:nvPr/>
        </p:nvSpPr>
        <p:spPr>
          <a:xfrm>
            <a:off x="694606" y="1773610"/>
            <a:ext cx="5544616" cy="3600986"/>
          </a:xfrm>
          <a:prstGeom prst="rect">
            <a:avLst/>
          </a:prstGeom>
          <a:noFill/>
        </p:spPr>
        <p:txBody>
          <a:bodyPr wrap="square">
            <a:spAutoFit/>
          </a:bodyPr>
          <a:lstStyle/>
          <a:p>
            <a:pPr latinLnBrk="0"/>
            <a:r>
              <a:rPr lang="en-AU" sz="1200" dirty="0">
                <a:solidFill>
                  <a:schemeClr val="tx1">
                    <a:lumMod val="65000"/>
                    <a:lumOff val="35000"/>
                  </a:schemeClr>
                </a:solidFill>
                <a:latin typeface="Poppins" panose="00000500000000000000" pitchFamily="2" charset="0"/>
                <a:cs typeface="Poppins" panose="00000500000000000000" pitchFamily="2" charset="0"/>
              </a:rPr>
              <a:t>While the Market is very proud that its food waste is diverted from landfill, the better outcome is that food doesn’t get wasted at all. </a:t>
            </a:r>
          </a:p>
          <a:p>
            <a:pPr latinLnBrk="0"/>
            <a:endParaRPr lang="en-AU" sz="1200" dirty="0">
              <a:solidFill>
                <a:schemeClr val="tx1">
                  <a:lumMod val="65000"/>
                  <a:lumOff val="35000"/>
                </a:schemeClr>
              </a:solidFill>
              <a:latin typeface="Poppins" panose="00000500000000000000" pitchFamily="2" charset="0"/>
              <a:cs typeface="Poppins" panose="00000500000000000000" pitchFamily="2" charset="0"/>
            </a:endParaRPr>
          </a:p>
          <a:p>
            <a:pPr latinLnBrk="0"/>
            <a:r>
              <a:rPr lang="en-AU" sz="1200" dirty="0">
                <a:solidFill>
                  <a:schemeClr val="tx1">
                    <a:lumMod val="65000"/>
                    <a:lumOff val="35000"/>
                  </a:schemeClr>
                </a:solidFill>
                <a:latin typeface="Poppins" panose="00000500000000000000" pitchFamily="2" charset="0"/>
                <a:cs typeface="Poppins" panose="00000500000000000000" pitchFamily="2" charset="0"/>
              </a:rPr>
              <a:t>To improve food rescue volumes, the Market has partnered with Port Phillip Community Group (PPCG) to help deliver the Share the Food program, providing food staples, toiletries and hygiene products to people facing financial hardship.</a:t>
            </a:r>
          </a:p>
          <a:p>
            <a:pPr latinLnBrk="0"/>
            <a:endParaRPr lang="en-AU" sz="1200" dirty="0">
              <a:solidFill>
                <a:schemeClr val="tx1">
                  <a:lumMod val="65000"/>
                  <a:lumOff val="35000"/>
                </a:schemeClr>
              </a:solidFill>
              <a:latin typeface="Poppins" panose="00000500000000000000" pitchFamily="2" charset="0"/>
              <a:cs typeface="Poppins" panose="00000500000000000000" pitchFamily="2" charset="0"/>
            </a:endParaRPr>
          </a:p>
          <a:p>
            <a:pPr latinLnBrk="0"/>
            <a:r>
              <a:rPr lang="en-AU" sz="1200" dirty="0">
                <a:solidFill>
                  <a:schemeClr val="tx1">
                    <a:lumMod val="65000"/>
                    <a:lumOff val="35000"/>
                  </a:schemeClr>
                </a:solidFill>
                <a:latin typeface="Poppins" panose="00000500000000000000" pitchFamily="2" charset="0"/>
                <a:cs typeface="Poppins" panose="00000500000000000000" pitchFamily="2" charset="0"/>
              </a:rPr>
              <a:t>Every Sunday, starting from 12 May, PPCG will be collecting food from traders at closing time. </a:t>
            </a:r>
          </a:p>
          <a:p>
            <a:pPr latinLnBrk="0"/>
            <a:endParaRPr lang="en-AU" sz="1200" dirty="0">
              <a:solidFill>
                <a:schemeClr val="tx1">
                  <a:lumMod val="65000"/>
                  <a:lumOff val="35000"/>
                </a:schemeClr>
              </a:solidFill>
              <a:latin typeface="Poppins" panose="00000500000000000000" pitchFamily="2" charset="0"/>
              <a:cs typeface="Poppins" panose="00000500000000000000" pitchFamily="2" charset="0"/>
            </a:endParaRPr>
          </a:p>
          <a:p>
            <a:pPr latinLnBrk="0"/>
            <a:r>
              <a:rPr lang="en-AU" sz="1200" dirty="0">
                <a:solidFill>
                  <a:schemeClr val="tx1">
                    <a:lumMod val="65000"/>
                    <a:lumOff val="35000"/>
                  </a:schemeClr>
                </a:solidFill>
                <a:latin typeface="Poppins" panose="00000500000000000000" pitchFamily="2" charset="0"/>
                <a:cs typeface="Poppins" panose="00000500000000000000" pitchFamily="2" charset="0"/>
              </a:rPr>
              <a:t>Instead of going to the organics bin, Traders’ produce will go towards:</a:t>
            </a:r>
          </a:p>
          <a:p>
            <a:pPr latinLnBrk="0"/>
            <a:endParaRPr lang="en-AU" sz="1200" dirty="0">
              <a:solidFill>
                <a:schemeClr val="tx1">
                  <a:lumMod val="65000"/>
                  <a:lumOff val="35000"/>
                </a:schemeClr>
              </a:solidFill>
              <a:latin typeface="Poppins" panose="00000500000000000000" pitchFamily="2" charset="0"/>
              <a:cs typeface="Poppins" panose="00000500000000000000" pitchFamily="2" charset="0"/>
            </a:endParaRPr>
          </a:p>
          <a:p>
            <a:pPr marL="171450" indent="-171450" latinLnBrk="0">
              <a:buFont typeface="Arial" panose="020B0604020202020204" pitchFamily="34" charset="0"/>
              <a:buChar char="•"/>
            </a:pPr>
            <a:r>
              <a:rPr lang="en-AU" sz="1200" dirty="0">
                <a:solidFill>
                  <a:schemeClr val="tx1">
                    <a:lumMod val="65000"/>
                    <a:lumOff val="35000"/>
                  </a:schemeClr>
                </a:solidFill>
                <a:latin typeface="Poppins" panose="00000500000000000000" pitchFamily="2" charset="0"/>
                <a:cs typeface="Poppins" panose="00000500000000000000" pitchFamily="2" charset="0"/>
              </a:rPr>
              <a:t>A local network of 20 agencies</a:t>
            </a:r>
          </a:p>
          <a:p>
            <a:pPr marL="171450" lvl="0" indent="-171450" latinLnBrk="0">
              <a:buSzPts val="1000"/>
              <a:buFont typeface="Arial" panose="020B0604020202020204" pitchFamily="34" charset="0"/>
              <a:buChar char="•"/>
              <a:tabLst>
                <a:tab pos="457200" algn="l"/>
              </a:tabLst>
            </a:pPr>
            <a:r>
              <a:rPr lang="en-AU" sz="1200" dirty="0">
                <a:solidFill>
                  <a:schemeClr val="tx1">
                    <a:lumMod val="65000"/>
                    <a:lumOff val="35000"/>
                  </a:schemeClr>
                </a:solidFill>
                <a:latin typeface="Poppins" panose="00000500000000000000" pitchFamily="2" charset="0"/>
                <a:cs typeface="Poppins" panose="00000500000000000000" pitchFamily="2" charset="0"/>
              </a:rPr>
              <a:t>Social Meals program feeding 150 residents each month, in 13 community and rooming houses</a:t>
            </a:r>
          </a:p>
          <a:p>
            <a:pPr marL="171450" lvl="0" indent="-171450" latinLnBrk="0">
              <a:buSzPts val="1000"/>
              <a:buFont typeface="Arial" panose="020B0604020202020204" pitchFamily="34" charset="0"/>
              <a:buChar char="•"/>
              <a:tabLst>
                <a:tab pos="457200" algn="l"/>
              </a:tabLst>
            </a:pPr>
            <a:r>
              <a:rPr lang="en-AU" sz="1200" dirty="0">
                <a:solidFill>
                  <a:schemeClr val="tx1">
                    <a:lumMod val="65000"/>
                    <a:lumOff val="35000"/>
                  </a:schemeClr>
                </a:solidFill>
                <a:latin typeface="Poppins" panose="00000500000000000000" pitchFamily="2" charset="0"/>
                <a:cs typeface="Poppins" panose="00000500000000000000" pitchFamily="2" charset="0"/>
              </a:rPr>
              <a:t>Food parcels for individuals and families</a:t>
            </a:r>
          </a:p>
          <a:p>
            <a:pPr latinLnBrk="0" hangingPunct="0">
              <a:spcAft>
                <a:spcPts val="600"/>
              </a:spcAft>
            </a:pPr>
            <a:endParaRPr lang="en-AU" sz="2400" dirty="0">
              <a:solidFill>
                <a:schemeClr val="tx1">
                  <a:lumMod val="65000"/>
                  <a:lumOff val="35000"/>
                </a:schemeClr>
              </a:solidFill>
              <a:latin typeface="Poppins" panose="00000500000000000000" pitchFamily="2" charset="0"/>
              <a:cs typeface="Poppins" panose="00000500000000000000" pitchFamily="2" charset="0"/>
            </a:endParaRPr>
          </a:p>
        </p:txBody>
      </p:sp>
      <p:pic>
        <p:nvPicPr>
          <p:cNvPr id="3" name="Picture 2">
            <a:extLst>
              <a:ext uri="{FF2B5EF4-FFF2-40B4-BE49-F238E27FC236}">
                <a16:creationId xmlns:a16="http://schemas.microsoft.com/office/drawing/2014/main" id="{432966A7-9CD8-6A2E-D8AE-6ACA3650A27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959302" y="1568180"/>
            <a:ext cx="4599246" cy="34053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10597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txBox="1">
            <a:spLocks noChangeArrowheads="1"/>
          </p:cNvSpPr>
          <p:nvPr/>
        </p:nvSpPr>
        <p:spPr>
          <a:xfrm>
            <a:off x="815940" y="754256"/>
            <a:ext cx="4703201" cy="1077218"/>
          </a:xfrm>
          <a:prstGeom prst="rect">
            <a:avLst/>
          </a:prstGeom>
          <a:noFill/>
        </p:spPr>
        <p:txBody>
          <a:bodyPr wrap="square" rtlCol="0">
            <a:spAutoFit/>
          </a:bodyPr>
          <a:lstStyle/>
          <a:p>
            <a:pPr>
              <a:spcBef>
                <a:spcPct val="0"/>
              </a:spcBef>
              <a:defRPr/>
            </a:pPr>
            <a:r>
              <a:rPr lang="en-GB" altLang="ko-KR" sz="3200" dirty="0">
                <a:solidFill>
                  <a:schemeClr val="tx1">
                    <a:lumMod val="85000"/>
                    <a:lumOff val="15000"/>
                  </a:schemeClr>
                </a:solidFill>
                <a:latin typeface="Poppins SemiBold" panose="00000700000000000000" pitchFamily="2" charset="0"/>
                <a:cs typeface="Poppins SemiBold" panose="00000700000000000000" pitchFamily="2" charset="0"/>
              </a:rPr>
              <a:t>Embedding Sustainability</a:t>
            </a:r>
          </a:p>
        </p:txBody>
      </p:sp>
      <p:cxnSp>
        <p:nvCxnSpPr>
          <p:cNvPr id="22" name="Straight Connector 15"/>
          <p:cNvCxnSpPr>
            <a:cxnSpLocks/>
          </p:cNvCxnSpPr>
          <p:nvPr/>
        </p:nvCxnSpPr>
        <p:spPr>
          <a:xfrm>
            <a:off x="910630" y="1857191"/>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Picture 18" descr="Logo&#10;&#10;Description automatically generated">
            <a:extLst>
              <a:ext uri="{FF2B5EF4-FFF2-40B4-BE49-F238E27FC236}">
                <a16:creationId xmlns:a16="http://schemas.microsoft.com/office/drawing/2014/main" id="{1CDA99BF-26F5-2641-841E-BED028C986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1750" y="5872292"/>
            <a:ext cx="1055422" cy="927750"/>
          </a:xfrm>
          <a:prstGeom prst="rect">
            <a:avLst/>
          </a:prstGeom>
        </p:spPr>
      </p:pic>
      <p:sp>
        <p:nvSpPr>
          <p:cNvPr id="5" name="Rectangle 4">
            <a:extLst>
              <a:ext uri="{FF2B5EF4-FFF2-40B4-BE49-F238E27FC236}">
                <a16:creationId xmlns:a16="http://schemas.microsoft.com/office/drawing/2014/main" id="{83D47C9E-13B8-47F4-9E10-A965E1A6D52E}"/>
              </a:ext>
            </a:extLst>
          </p:cNvPr>
          <p:cNvSpPr/>
          <p:nvPr/>
        </p:nvSpPr>
        <p:spPr>
          <a:xfrm>
            <a:off x="9560238" y="6489668"/>
            <a:ext cx="1661383" cy="238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5051D412-6075-5C70-0E11-0546D3EDB5BD}"/>
              </a:ext>
            </a:extLst>
          </p:cNvPr>
          <p:cNvSpPr txBox="1"/>
          <p:nvPr/>
        </p:nvSpPr>
        <p:spPr>
          <a:xfrm>
            <a:off x="855064" y="353969"/>
            <a:ext cx="5433824" cy="461665"/>
          </a:xfrm>
          <a:prstGeom prst="rect">
            <a:avLst/>
          </a:prstGeom>
          <a:noFill/>
        </p:spPr>
        <p:txBody>
          <a:bodyPr wrap="square" rtlCol="0">
            <a:spAutoFit/>
          </a:bodyPr>
          <a:lstStyle/>
          <a:p>
            <a:r>
              <a:rPr lang="en-GB" altLang="ko-KR" sz="1200" dirty="0">
                <a:solidFill>
                  <a:schemeClr val="bg1">
                    <a:lumMod val="65000"/>
                  </a:schemeClr>
                </a:solidFill>
                <a:latin typeface="Poppins Medium" panose="00000600000000000000" pitchFamily="2" charset="0"/>
                <a:cs typeface="Poppins Medium" panose="00000600000000000000" pitchFamily="2" charset="0"/>
              </a:rPr>
              <a:t>Environmental Sustainability Strategy Q3 actions &amp; achievements</a:t>
            </a:r>
            <a:endParaRPr lang="en-US" altLang="ko-KR" sz="1200" dirty="0">
              <a:solidFill>
                <a:schemeClr val="bg1">
                  <a:lumMod val="65000"/>
                </a:schemeClr>
              </a:solidFill>
              <a:latin typeface="Poppins Medium" panose="00000600000000000000" pitchFamily="2" charset="0"/>
              <a:cs typeface="Poppins Medium" panose="00000600000000000000" pitchFamily="2" charset="0"/>
            </a:endParaRPr>
          </a:p>
          <a:p>
            <a:endParaRPr lang="en-US" altLang="ko-KR" sz="1200" b="1" dirty="0">
              <a:solidFill>
                <a:schemeClr val="bg1">
                  <a:lumMod val="65000"/>
                </a:schemeClr>
              </a:solidFill>
              <a:latin typeface="Avenir Next LT Pro" panose="020B0504020202020204" pitchFamily="34" charset="0"/>
              <a:cs typeface="Arial" pitchFamily="34" charset="0"/>
            </a:endParaRPr>
          </a:p>
        </p:txBody>
      </p:sp>
      <p:sp>
        <p:nvSpPr>
          <p:cNvPr id="2" name="TextBox 1">
            <a:extLst>
              <a:ext uri="{FF2B5EF4-FFF2-40B4-BE49-F238E27FC236}">
                <a16:creationId xmlns:a16="http://schemas.microsoft.com/office/drawing/2014/main" id="{BBF0AFD8-7099-17AD-204A-18A03562A4DF}"/>
              </a:ext>
            </a:extLst>
          </p:cNvPr>
          <p:cNvSpPr txBox="1"/>
          <p:nvPr/>
        </p:nvSpPr>
        <p:spPr>
          <a:xfrm>
            <a:off x="805896" y="2133650"/>
            <a:ext cx="3754849" cy="535207"/>
          </a:xfrm>
          <a:prstGeom prst="rect">
            <a:avLst/>
          </a:prstGeom>
          <a:noFill/>
        </p:spPr>
        <p:txBody>
          <a:bodyPr wrap="square" lIns="121917" tIns="60958" rIns="121917" bIns="60958" numCol="1" spcCol="180000" rtlCol="0" anchor="t">
            <a:spAutoFit/>
          </a:bodyPr>
          <a:lstStyle/>
          <a:p>
            <a:pPr latinLnBrk="0" hangingPunct="0"/>
            <a:endParaRPr lang="en-AU" sz="1100" dirty="0">
              <a:solidFill>
                <a:schemeClr val="tx1">
                  <a:lumMod val="65000"/>
                  <a:lumOff val="35000"/>
                </a:schemeClr>
              </a:solidFill>
              <a:latin typeface="Poppins" panose="00000500000000000000" pitchFamily="2" charset="0"/>
              <a:cs typeface="Poppins" panose="00000500000000000000" pitchFamily="2" charset="0"/>
            </a:endParaRPr>
          </a:p>
          <a:p>
            <a:pPr algn="ctr">
              <a:lnSpc>
                <a:spcPct val="150000"/>
              </a:lnSpc>
            </a:pPr>
            <a:endParaRPr lang="en-AU" sz="1200" dirty="0">
              <a:solidFill>
                <a:schemeClr val="tx1">
                  <a:lumMod val="65000"/>
                  <a:lumOff val="35000"/>
                </a:schemeClr>
              </a:solidFill>
              <a:cs typeface="Arial" pitchFamily="34" charset="0"/>
            </a:endParaRPr>
          </a:p>
        </p:txBody>
      </p:sp>
      <p:sp>
        <p:nvSpPr>
          <p:cNvPr id="9" name="TextBox 8">
            <a:extLst>
              <a:ext uri="{FF2B5EF4-FFF2-40B4-BE49-F238E27FC236}">
                <a16:creationId xmlns:a16="http://schemas.microsoft.com/office/drawing/2014/main" id="{A5EBC89D-5CFD-5AFA-FE3A-B200D080E93D}"/>
              </a:ext>
            </a:extLst>
          </p:cNvPr>
          <p:cNvSpPr txBox="1"/>
          <p:nvPr/>
        </p:nvSpPr>
        <p:spPr>
          <a:xfrm>
            <a:off x="805896" y="2279757"/>
            <a:ext cx="4703201" cy="3985702"/>
          </a:xfrm>
          <a:prstGeom prst="rect">
            <a:avLst/>
          </a:prstGeom>
          <a:noFill/>
        </p:spPr>
        <p:txBody>
          <a:bodyPr wrap="square" lIns="121917" tIns="60958" rIns="121917" bIns="60958" numCol="1" spcCol="180000" rtlCol="0" anchor="t">
            <a:spAutoFit/>
          </a:bodyPr>
          <a:lstStyle/>
          <a:p>
            <a:pPr latinLnBrk="0" hangingPunct="0">
              <a:spcAft>
                <a:spcPts val="600"/>
              </a:spcAft>
            </a:pPr>
            <a:r>
              <a:rPr lang="en-AU" sz="1200" dirty="0">
                <a:solidFill>
                  <a:schemeClr val="tx1">
                    <a:lumMod val="65000"/>
                    <a:lumOff val="35000"/>
                  </a:schemeClr>
                </a:solidFill>
                <a:latin typeface="Poppins" panose="00000500000000000000" pitchFamily="2" charset="0"/>
                <a:cs typeface="Poppins" panose="00000500000000000000" pitchFamily="2" charset="0"/>
              </a:rPr>
              <a:t>To ensure new traders are aligned with the Market’s Sustainability Strategy, they will be required to provide specific information detailing the waste products their business will create and the actions they will take to:</a:t>
            </a:r>
          </a:p>
          <a:p>
            <a:pPr marL="171450" indent="-171450" latinLnBrk="0" hangingPunct="0">
              <a:spcAft>
                <a:spcPts val="600"/>
              </a:spcAft>
              <a:buFont typeface="Arial" panose="020B0604020202020204" pitchFamily="34" charset="0"/>
              <a:buChar char="•"/>
            </a:pPr>
            <a:r>
              <a:rPr lang="en-AU" sz="1200" dirty="0">
                <a:solidFill>
                  <a:schemeClr val="tx1">
                    <a:lumMod val="65000"/>
                    <a:lumOff val="35000"/>
                  </a:schemeClr>
                </a:solidFill>
                <a:latin typeface="Poppins" panose="00000500000000000000" pitchFamily="2" charset="0"/>
                <a:cs typeface="Poppins" panose="00000500000000000000" pitchFamily="2" charset="0"/>
              </a:rPr>
              <a:t>reduce the waste their business generates</a:t>
            </a:r>
          </a:p>
          <a:p>
            <a:pPr marL="171450" indent="-171450" latinLnBrk="0" hangingPunct="0">
              <a:spcAft>
                <a:spcPts val="600"/>
              </a:spcAft>
              <a:buFont typeface="Arial" panose="020B0604020202020204" pitchFamily="34" charset="0"/>
              <a:buChar char="•"/>
            </a:pPr>
            <a:r>
              <a:rPr lang="en-AU" sz="1200" dirty="0">
                <a:solidFill>
                  <a:schemeClr val="tx1">
                    <a:lumMod val="65000"/>
                    <a:lumOff val="35000"/>
                  </a:schemeClr>
                </a:solidFill>
                <a:latin typeface="Poppins" panose="00000500000000000000" pitchFamily="2" charset="0"/>
                <a:cs typeface="Poppins" panose="00000500000000000000" pitchFamily="2" charset="0"/>
              </a:rPr>
              <a:t>use energy wisely</a:t>
            </a:r>
          </a:p>
          <a:p>
            <a:pPr marL="171450" indent="-171450" latinLnBrk="0" hangingPunct="0">
              <a:spcAft>
                <a:spcPts val="600"/>
              </a:spcAft>
              <a:buFont typeface="Arial" panose="020B0604020202020204" pitchFamily="34" charset="0"/>
              <a:buChar char="•"/>
            </a:pPr>
            <a:r>
              <a:rPr lang="en-AU" sz="1200" dirty="0">
                <a:solidFill>
                  <a:schemeClr val="tx1">
                    <a:lumMod val="65000"/>
                    <a:lumOff val="35000"/>
                  </a:schemeClr>
                </a:solidFill>
                <a:latin typeface="Poppins" panose="00000500000000000000" pitchFamily="2" charset="0"/>
                <a:cs typeface="Poppins" panose="00000500000000000000" pitchFamily="2" charset="0"/>
              </a:rPr>
              <a:t>avoid wasting water</a:t>
            </a:r>
          </a:p>
          <a:p>
            <a:pPr marL="171450" indent="-171450" latinLnBrk="0" hangingPunct="0">
              <a:spcAft>
                <a:spcPts val="600"/>
              </a:spcAft>
              <a:buFont typeface="Arial" panose="020B0604020202020204" pitchFamily="34" charset="0"/>
              <a:buChar char="•"/>
            </a:pPr>
            <a:r>
              <a:rPr lang="en-AU" sz="1200" dirty="0">
                <a:solidFill>
                  <a:schemeClr val="tx1">
                    <a:lumMod val="65000"/>
                    <a:lumOff val="35000"/>
                  </a:schemeClr>
                </a:solidFill>
                <a:latin typeface="Poppins" panose="00000500000000000000" pitchFamily="2" charset="0"/>
                <a:cs typeface="Poppins" panose="00000500000000000000" pitchFamily="2" charset="0"/>
              </a:rPr>
              <a:t>make some better choices in their supply chains. </a:t>
            </a:r>
          </a:p>
          <a:p>
            <a:pPr latinLnBrk="0" hangingPunct="0">
              <a:spcAft>
                <a:spcPts val="600"/>
              </a:spcAft>
            </a:pPr>
            <a:r>
              <a:rPr lang="en-AU" sz="1200" dirty="0">
                <a:solidFill>
                  <a:schemeClr val="tx1">
                    <a:lumMod val="65000"/>
                    <a:lumOff val="35000"/>
                  </a:schemeClr>
                </a:solidFill>
                <a:latin typeface="Poppins" panose="00000500000000000000" pitchFamily="2" charset="0"/>
                <a:cs typeface="Poppins" panose="00000500000000000000" pitchFamily="2" charset="0"/>
              </a:rPr>
              <a:t>The weighting of this criteria in the final decision will depend upon the type of business being sought and the Market’s retail strategy.  </a:t>
            </a:r>
          </a:p>
          <a:p>
            <a:pPr latinLnBrk="0" hangingPunct="0">
              <a:spcAft>
                <a:spcPts val="600"/>
              </a:spcAft>
            </a:pPr>
            <a:r>
              <a:rPr lang="en-AU" sz="1200" dirty="0">
                <a:solidFill>
                  <a:schemeClr val="tx1">
                    <a:lumMod val="65000"/>
                    <a:lumOff val="35000"/>
                  </a:schemeClr>
                </a:solidFill>
                <a:latin typeface="Poppins" panose="00000500000000000000" pitchFamily="2" charset="0"/>
                <a:cs typeface="Poppins" panose="00000500000000000000" pitchFamily="2" charset="0"/>
              </a:rPr>
              <a:t>As part of their licence renewal, existing traders will also be required to provide a Sustainability Action Plan, identifying ways they can improve the sustainability of their businesses. </a:t>
            </a:r>
            <a:endParaRPr lang="en-AU" sz="1200" dirty="0">
              <a:solidFill>
                <a:schemeClr val="tx1">
                  <a:lumMod val="65000"/>
                  <a:lumOff val="35000"/>
                </a:schemeClr>
              </a:solidFill>
              <a:latin typeface="Avenir Next LT Pro" panose="020B0504020202020204" pitchFamily="34" charset="0"/>
              <a:cs typeface="Arial" pitchFamily="34" charset="0"/>
            </a:endParaRPr>
          </a:p>
          <a:p>
            <a:pPr latinLnBrk="0" hangingPunct="0"/>
            <a:endParaRPr lang="en-AU" sz="1200" dirty="0">
              <a:solidFill>
                <a:schemeClr val="tx1">
                  <a:lumMod val="65000"/>
                  <a:lumOff val="35000"/>
                </a:schemeClr>
              </a:solidFill>
              <a:latin typeface="Avenir Next LT Pro" panose="020B0504020202020204" pitchFamily="34" charset="0"/>
              <a:cs typeface="Arial" pitchFamily="34" charset="0"/>
            </a:endParaRPr>
          </a:p>
          <a:p>
            <a:pPr algn="ctr"/>
            <a:endParaRPr lang="en-AU" sz="1200" dirty="0">
              <a:solidFill>
                <a:schemeClr val="tx1">
                  <a:lumMod val="65000"/>
                  <a:lumOff val="35000"/>
                </a:schemeClr>
              </a:solidFill>
              <a:cs typeface="Arial" pitchFamily="34" charset="0"/>
            </a:endParaRPr>
          </a:p>
          <a:p>
            <a:pPr algn="ctr"/>
            <a:endParaRPr lang="en-AU" sz="1200" dirty="0">
              <a:solidFill>
                <a:schemeClr val="tx1">
                  <a:lumMod val="65000"/>
                  <a:lumOff val="35000"/>
                </a:schemeClr>
              </a:solidFill>
              <a:cs typeface="Arial" pitchFamily="34" charset="0"/>
            </a:endParaRPr>
          </a:p>
        </p:txBody>
      </p:sp>
      <p:pic>
        <p:nvPicPr>
          <p:cNvPr id="21" name="Picture 20">
            <a:extLst>
              <a:ext uri="{FF2B5EF4-FFF2-40B4-BE49-F238E27FC236}">
                <a16:creationId xmlns:a16="http://schemas.microsoft.com/office/drawing/2014/main" id="{33E84A39-2A57-D7CD-F7FF-0B53BDE2EF3C}"/>
              </a:ext>
            </a:extLst>
          </p:cNvPr>
          <p:cNvPicPr>
            <a:picLocks noChangeAspect="1"/>
          </p:cNvPicPr>
          <p:nvPr/>
        </p:nvPicPr>
        <p:blipFill>
          <a:blip r:embed="rId4"/>
          <a:stretch>
            <a:fillRect/>
          </a:stretch>
        </p:blipFill>
        <p:spPr>
          <a:xfrm>
            <a:off x="8471470" y="1273042"/>
            <a:ext cx="3366899" cy="2602633"/>
          </a:xfrm>
          <a:prstGeom prst="rect">
            <a:avLst/>
          </a:prstGeom>
          <a:ln>
            <a:noFill/>
          </a:ln>
          <a:effectLst>
            <a:outerShdw blurRad="190500" algn="tl" rotWithShape="0">
              <a:srgbClr val="000000">
                <a:alpha val="70000"/>
              </a:srgbClr>
            </a:outerShdw>
          </a:effectLst>
        </p:spPr>
      </p:pic>
      <p:pic>
        <p:nvPicPr>
          <p:cNvPr id="4" name="Picture 3" descr="A person in a store&#10;&#10;Description automatically generated">
            <a:extLst>
              <a:ext uri="{FF2B5EF4-FFF2-40B4-BE49-F238E27FC236}">
                <a16:creationId xmlns:a16="http://schemas.microsoft.com/office/drawing/2014/main" id="{8D7189CC-7E21-D8D2-4428-B8491758CD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206" y="3029554"/>
            <a:ext cx="4392488" cy="29269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101832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txBox="1">
            <a:spLocks noChangeArrowheads="1"/>
          </p:cNvSpPr>
          <p:nvPr/>
        </p:nvSpPr>
        <p:spPr>
          <a:xfrm>
            <a:off x="1144323" y="868011"/>
            <a:ext cx="8274656" cy="892552"/>
          </a:xfrm>
          <a:prstGeom prst="rect">
            <a:avLst/>
          </a:prstGeom>
          <a:noFill/>
        </p:spPr>
        <p:txBody>
          <a:bodyPr wrap="square" rtlCol="0">
            <a:spAutoFit/>
          </a:bodyPr>
          <a:lstStyle/>
          <a:p>
            <a:pPr>
              <a:spcBef>
                <a:spcPct val="0"/>
              </a:spcBef>
              <a:defRPr/>
            </a:pPr>
            <a:r>
              <a:rPr lang="en-GB" altLang="ko-KR" sz="2000" dirty="0">
                <a:solidFill>
                  <a:schemeClr val="tx1">
                    <a:lumMod val="85000"/>
                    <a:lumOff val="15000"/>
                  </a:schemeClr>
                </a:solidFill>
                <a:latin typeface="Poppins SemiBold" panose="00000700000000000000" pitchFamily="2" charset="0"/>
                <a:cs typeface="Poppins SemiBold" panose="00000700000000000000" pitchFamily="2" charset="0"/>
              </a:rPr>
              <a:t>Early Adopter Grant Recipient Spotlight: </a:t>
            </a:r>
          </a:p>
          <a:p>
            <a:pPr>
              <a:spcBef>
                <a:spcPct val="0"/>
              </a:spcBef>
              <a:defRPr/>
            </a:pPr>
            <a:r>
              <a:rPr lang="en-GB" altLang="ko-KR" sz="3200" dirty="0">
                <a:solidFill>
                  <a:schemeClr val="tx1">
                    <a:lumMod val="85000"/>
                    <a:lumOff val="15000"/>
                  </a:schemeClr>
                </a:solidFill>
                <a:latin typeface="Poppins SemiBold" panose="00000700000000000000" pitchFamily="2" charset="0"/>
                <a:cs typeface="Poppins SemiBold" panose="00000700000000000000" pitchFamily="2" charset="0"/>
              </a:rPr>
              <a:t>Theo’s Deli</a:t>
            </a:r>
          </a:p>
        </p:txBody>
      </p:sp>
      <p:cxnSp>
        <p:nvCxnSpPr>
          <p:cNvPr id="22" name="Straight Connector 15"/>
          <p:cNvCxnSpPr>
            <a:cxnSpLocks/>
          </p:cNvCxnSpPr>
          <p:nvPr/>
        </p:nvCxnSpPr>
        <p:spPr>
          <a:xfrm>
            <a:off x="1198662" y="1845618"/>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Picture 18" descr="Logo&#10;&#10;Description automatically generated">
            <a:extLst>
              <a:ext uri="{FF2B5EF4-FFF2-40B4-BE49-F238E27FC236}">
                <a16:creationId xmlns:a16="http://schemas.microsoft.com/office/drawing/2014/main" id="{1CDA99BF-26F5-2641-841E-BED028C986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1750" y="5932653"/>
            <a:ext cx="968792" cy="851599"/>
          </a:xfrm>
          <a:prstGeom prst="rect">
            <a:avLst/>
          </a:prstGeom>
        </p:spPr>
      </p:pic>
      <p:sp>
        <p:nvSpPr>
          <p:cNvPr id="3" name="TextBox 2">
            <a:extLst>
              <a:ext uri="{FF2B5EF4-FFF2-40B4-BE49-F238E27FC236}">
                <a16:creationId xmlns:a16="http://schemas.microsoft.com/office/drawing/2014/main" id="{17D3625F-E0E1-4182-9A42-3E98CCB7D1BE}"/>
              </a:ext>
            </a:extLst>
          </p:cNvPr>
          <p:cNvSpPr txBox="1"/>
          <p:nvPr/>
        </p:nvSpPr>
        <p:spPr>
          <a:xfrm>
            <a:off x="1144323" y="2171122"/>
            <a:ext cx="4518835" cy="6205990"/>
          </a:xfrm>
          <a:prstGeom prst="rect">
            <a:avLst/>
          </a:prstGeom>
          <a:noFill/>
        </p:spPr>
        <p:txBody>
          <a:bodyPr wrap="square" lIns="121917" tIns="60958" rIns="121917" bIns="60958" numCol="1" spcCol="180000" rtlCol="0" anchor="t">
            <a:spAutoFit/>
          </a:bodyPr>
          <a:lstStyle/>
          <a:p>
            <a:pPr latinLnBrk="0" hangingPunct="0">
              <a:lnSpc>
                <a:spcPct val="150000"/>
              </a:lnSpc>
              <a:spcBef>
                <a:spcPts val="600"/>
              </a:spcBef>
            </a:pPr>
            <a:r>
              <a:rPr lang="en-AU" sz="1100" dirty="0">
                <a:solidFill>
                  <a:schemeClr val="tx1">
                    <a:lumMod val="65000"/>
                    <a:lumOff val="35000"/>
                  </a:schemeClr>
                </a:solidFill>
                <a:latin typeface="Poppins" panose="00000500000000000000" pitchFamily="2" charset="0"/>
                <a:cs typeface="Poppins" panose="00000500000000000000" pitchFamily="2" charset="0"/>
              </a:rPr>
              <a:t>Unlike a good </a:t>
            </a:r>
            <a:r>
              <a:rPr lang="en-AU" sz="1100" i="1" dirty="0">
                <a:solidFill>
                  <a:schemeClr val="tx1">
                    <a:lumMod val="65000"/>
                    <a:lumOff val="35000"/>
                  </a:schemeClr>
                </a:solidFill>
                <a:latin typeface="Poppins" panose="00000500000000000000" pitchFamily="2" charset="0"/>
                <a:cs typeface="Poppins" panose="00000500000000000000" pitchFamily="2" charset="0"/>
              </a:rPr>
              <a:t>parmigiano </a:t>
            </a:r>
            <a:r>
              <a:rPr lang="en-AU" sz="1100" i="1" dirty="0" err="1">
                <a:solidFill>
                  <a:schemeClr val="tx1">
                    <a:lumMod val="65000"/>
                    <a:lumOff val="35000"/>
                  </a:schemeClr>
                </a:solidFill>
                <a:latin typeface="Poppins" panose="00000500000000000000" pitchFamily="2" charset="0"/>
                <a:cs typeface="Poppins" panose="00000500000000000000" pitchFamily="2" charset="0"/>
              </a:rPr>
              <a:t>reggiano</a:t>
            </a:r>
            <a:r>
              <a:rPr lang="en-AU" sz="1100" dirty="0">
                <a:solidFill>
                  <a:schemeClr val="tx1">
                    <a:lumMod val="65000"/>
                    <a:lumOff val="35000"/>
                  </a:schemeClr>
                </a:solidFill>
                <a:latin typeface="Poppins" panose="00000500000000000000" pitchFamily="2" charset="0"/>
                <a:cs typeface="Poppins" panose="00000500000000000000" pitchFamily="2" charset="0"/>
              </a:rPr>
              <a:t>, refrigeration systems do not age well. After many years of use, Theo’s Deli’s fridges were old and inefficient, emitting unnecessary carbon emissions into our atmosphere.</a:t>
            </a:r>
          </a:p>
          <a:p>
            <a:pPr latinLnBrk="0" hangingPunct="0">
              <a:lnSpc>
                <a:spcPct val="150000"/>
              </a:lnSpc>
            </a:pPr>
            <a:r>
              <a:rPr lang="en-AU" sz="1100" dirty="0">
                <a:solidFill>
                  <a:schemeClr val="tx1">
                    <a:lumMod val="65000"/>
                    <a:lumOff val="35000"/>
                  </a:schemeClr>
                </a:solidFill>
                <a:latin typeface="Poppins" panose="00000500000000000000" pitchFamily="2" charset="0"/>
                <a:cs typeface="Poppins" panose="00000500000000000000" pitchFamily="2" charset="0"/>
              </a:rPr>
              <a:t>Theo’s used their Early Adopter Sustainability Grant to upgrade their corroded refrigerator coils and drip trays with a new system that is expected to halve their energy use. Since the project’s completion in February 2024, Theo’s has seen a reduction in not only energy use but also food waste – the improved system reduces spoilage by keeping products at an ideal temperature and humidity level.</a:t>
            </a:r>
            <a:endParaRPr lang="en-AU" sz="1200" dirty="0">
              <a:solidFill>
                <a:schemeClr val="tx1">
                  <a:lumMod val="65000"/>
                  <a:lumOff val="35000"/>
                </a:schemeClr>
              </a:solidFill>
              <a:latin typeface="Avenir Next LT Pro" panose="020B0504020202020204" pitchFamily="34" charset="0"/>
              <a:cs typeface="Arial" pitchFamily="34" charset="0"/>
            </a:endParaRPr>
          </a:p>
          <a:p>
            <a:pPr latinLnBrk="0" hangingPunct="0">
              <a:lnSpc>
                <a:spcPct val="150000"/>
              </a:lnSpc>
            </a:pPr>
            <a:endParaRPr lang="en-AU" sz="1200" dirty="0">
              <a:solidFill>
                <a:schemeClr val="tx1">
                  <a:lumMod val="65000"/>
                  <a:lumOff val="35000"/>
                </a:schemeClr>
              </a:solidFill>
              <a:latin typeface="Avenir Next LT Pro" panose="020B0504020202020204" pitchFamily="34" charset="0"/>
              <a:cs typeface="Arial" pitchFamily="34" charset="0"/>
            </a:endParaRPr>
          </a:p>
          <a:p>
            <a:pPr latinLnBrk="0" hangingPunct="0">
              <a:lnSpc>
                <a:spcPct val="150000"/>
              </a:lnSpc>
            </a:pPr>
            <a:endParaRPr lang="en-AU" sz="1200" dirty="0">
              <a:solidFill>
                <a:schemeClr val="tx1">
                  <a:lumMod val="65000"/>
                  <a:lumOff val="35000"/>
                </a:schemeClr>
              </a:solidFill>
              <a:latin typeface="Avenir Next LT Pro" panose="020B0504020202020204" pitchFamily="34" charset="0"/>
              <a:cs typeface="Arial" pitchFamily="34" charset="0"/>
            </a:endParaRPr>
          </a:p>
          <a:p>
            <a:pPr latinLnBrk="0" hangingPunct="0">
              <a:lnSpc>
                <a:spcPct val="150000"/>
              </a:lnSpc>
            </a:pPr>
            <a:endParaRPr lang="en-AU" sz="1200" dirty="0">
              <a:solidFill>
                <a:schemeClr val="tx1">
                  <a:lumMod val="65000"/>
                  <a:lumOff val="35000"/>
                </a:schemeClr>
              </a:solidFill>
              <a:latin typeface="Avenir Next LT Pro" panose="020B0504020202020204" pitchFamily="34" charset="0"/>
              <a:cs typeface="Arial" pitchFamily="34" charset="0"/>
            </a:endParaRPr>
          </a:p>
          <a:p>
            <a:pPr latinLnBrk="0" hangingPunct="0">
              <a:lnSpc>
                <a:spcPct val="150000"/>
              </a:lnSpc>
            </a:pPr>
            <a:endParaRPr lang="en-AU" sz="1200" b="1" dirty="0">
              <a:solidFill>
                <a:schemeClr val="tx1">
                  <a:lumMod val="65000"/>
                  <a:lumOff val="35000"/>
                </a:schemeClr>
              </a:solidFill>
              <a:latin typeface="Avenir Next LT Pro" panose="020B0504020202020204" pitchFamily="34" charset="0"/>
              <a:cs typeface="Arial" pitchFamily="34" charset="0"/>
            </a:endParaRPr>
          </a:p>
          <a:p>
            <a:pPr latinLnBrk="0" hangingPunct="0">
              <a:lnSpc>
                <a:spcPct val="150000"/>
              </a:lnSpc>
            </a:pPr>
            <a:endParaRPr lang="en-AU" sz="1200" b="1" dirty="0">
              <a:solidFill>
                <a:schemeClr val="tx1">
                  <a:lumMod val="65000"/>
                  <a:lumOff val="35000"/>
                </a:schemeClr>
              </a:solidFill>
              <a:latin typeface="Avenir Next LT Pro" panose="020B0504020202020204" pitchFamily="34" charset="0"/>
              <a:cs typeface="Arial" pitchFamily="34" charset="0"/>
            </a:endParaRPr>
          </a:p>
          <a:p>
            <a:pPr latinLnBrk="0" hangingPunct="0">
              <a:lnSpc>
                <a:spcPct val="150000"/>
              </a:lnSpc>
            </a:pPr>
            <a:endParaRPr lang="en-AU" sz="1200" b="1" dirty="0">
              <a:solidFill>
                <a:schemeClr val="tx1">
                  <a:lumMod val="65000"/>
                  <a:lumOff val="35000"/>
                </a:schemeClr>
              </a:solidFill>
              <a:latin typeface="Avenir Next LT Pro" panose="020B0504020202020204" pitchFamily="34" charset="0"/>
              <a:cs typeface="Arial" pitchFamily="34" charset="0"/>
            </a:endParaRPr>
          </a:p>
          <a:p>
            <a:pPr latinLnBrk="0" hangingPunct="0">
              <a:lnSpc>
                <a:spcPct val="150000"/>
              </a:lnSpc>
            </a:pPr>
            <a:endParaRPr lang="en-AU" sz="1200" b="1" dirty="0">
              <a:solidFill>
                <a:schemeClr val="tx1">
                  <a:lumMod val="65000"/>
                  <a:lumOff val="35000"/>
                </a:schemeClr>
              </a:solidFill>
              <a:latin typeface="Avenir Next LT Pro" panose="020B0504020202020204" pitchFamily="34" charset="0"/>
              <a:cs typeface="Arial" pitchFamily="34" charset="0"/>
            </a:endParaRPr>
          </a:p>
          <a:p>
            <a:pPr latinLnBrk="0" hangingPunct="0">
              <a:lnSpc>
                <a:spcPct val="150000"/>
              </a:lnSpc>
            </a:pPr>
            <a:endParaRPr lang="en-AU" sz="1200" b="1" dirty="0">
              <a:solidFill>
                <a:schemeClr val="tx1">
                  <a:lumMod val="65000"/>
                  <a:lumOff val="35000"/>
                </a:schemeClr>
              </a:solidFill>
              <a:latin typeface="Avenir Next LT Pro" panose="020B0504020202020204" pitchFamily="34" charset="0"/>
              <a:cs typeface="Arial" pitchFamily="34" charset="0"/>
            </a:endParaRPr>
          </a:p>
          <a:p>
            <a:pPr latinLnBrk="0" hangingPunct="0">
              <a:lnSpc>
                <a:spcPct val="150000"/>
              </a:lnSpc>
            </a:pPr>
            <a:endParaRPr lang="en-AU" sz="1200" dirty="0">
              <a:solidFill>
                <a:schemeClr val="tx1">
                  <a:lumMod val="65000"/>
                  <a:lumOff val="35000"/>
                </a:schemeClr>
              </a:solidFill>
              <a:latin typeface="Avenir Next LT Pro" panose="020B0504020202020204" pitchFamily="34" charset="0"/>
              <a:cs typeface="Arial" pitchFamily="34" charset="0"/>
            </a:endParaRPr>
          </a:p>
          <a:p>
            <a:pPr latinLnBrk="0" hangingPunct="0">
              <a:lnSpc>
                <a:spcPct val="150000"/>
              </a:lnSpc>
            </a:pPr>
            <a:endParaRPr lang="en-AU" sz="1200" dirty="0">
              <a:solidFill>
                <a:schemeClr val="tx1">
                  <a:lumMod val="65000"/>
                  <a:lumOff val="35000"/>
                </a:schemeClr>
              </a:solidFill>
              <a:latin typeface="Avenir Next LT Pro" panose="020B0504020202020204" pitchFamily="34" charset="0"/>
              <a:cs typeface="Arial" pitchFamily="34" charset="0"/>
            </a:endParaRPr>
          </a:p>
          <a:p>
            <a:pPr algn="ctr">
              <a:lnSpc>
                <a:spcPct val="150000"/>
              </a:lnSpc>
            </a:pPr>
            <a:endParaRPr lang="en-AU" sz="1200" dirty="0">
              <a:solidFill>
                <a:schemeClr val="tx1">
                  <a:lumMod val="65000"/>
                  <a:lumOff val="35000"/>
                </a:schemeClr>
              </a:solidFill>
              <a:cs typeface="Arial" pitchFamily="34" charset="0"/>
            </a:endParaRPr>
          </a:p>
          <a:p>
            <a:pPr algn="ctr">
              <a:lnSpc>
                <a:spcPct val="150000"/>
              </a:lnSpc>
            </a:pPr>
            <a:endParaRPr lang="en-AU" sz="1200" dirty="0">
              <a:solidFill>
                <a:schemeClr val="tx1">
                  <a:lumMod val="65000"/>
                  <a:lumOff val="35000"/>
                </a:schemeClr>
              </a:solidFill>
              <a:cs typeface="Arial" pitchFamily="34" charset="0"/>
            </a:endParaRPr>
          </a:p>
        </p:txBody>
      </p:sp>
      <p:sp>
        <p:nvSpPr>
          <p:cNvPr id="25" name="TextBox 24">
            <a:extLst>
              <a:ext uri="{FF2B5EF4-FFF2-40B4-BE49-F238E27FC236}">
                <a16:creationId xmlns:a16="http://schemas.microsoft.com/office/drawing/2014/main" id="{6F9E7E85-6EDD-5FCA-AD2F-3AD5B9BA3260}"/>
              </a:ext>
            </a:extLst>
          </p:cNvPr>
          <p:cNvSpPr txBox="1"/>
          <p:nvPr/>
        </p:nvSpPr>
        <p:spPr>
          <a:xfrm>
            <a:off x="807625" y="345749"/>
            <a:ext cx="5433824" cy="461665"/>
          </a:xfrm>
          <a:prstGeom prst="rect">
            <a:avLst/>
          </a:prstGeom>
          <a:noFill/>
        </p:spPr>
        <p:txBody>
          <a:bodyPr wrap="square" rtlCol="0">
            <a:spAutoFit/>
          </a:bodyPr>
          <a:lstStyle/>
          <a:p>
            <a:r>
              <a:rPr lang="en-GB" altLang="ko-KR" sz="1200" dirty="0">
                <a:solidFill>
                  <a:schemeClr val="bg1">
                    <a:lumMod val="65000"/>
                  </a:schemeClr>
                </a:solidFill>
                <a:latin typeface="Poppins Medium" panose="00000600000000000000" pitchFamily="2" charset="0"/>
                <a:cs typeface="Poppins Medium" panose="00000600000000000000" pitchFamily="2" charset="0"/>
              </a:rPr>
              <a:t>Environmental Sustainability Strategy Q3 actions &amp; achievements</a:t>
            </a:r>
            <a:endParaRPr lang="en-US" altLang="ko-KR" sz="1200" dirty="0">
              <a:solidFill>
                <a:schemeClr val="bg1">
                  <a:lumMod val="65000"/>
                </a:schemeClr>
              </a:solidFill>
              <a:latin typeface="Poppins Medium" panose="00000600000000000000" pitchFamily="2" charset="0"/>
              <a:cs typeface="Poppins Medium" panose="00000600000000000000" pitchFamily="2" charset="0"/>
            </a:endParaRPr>
          </a:p>
          <a:p>
            <a:endParaRPr lang="en-US" altLang="ko-KR" sz="1200" b="1" dirty="0">
              <a:solidFill>
                <a:schemeClr val="bg1">
                  <a:lumMod val="65000"/>
                </a:schemeClr>
              </a:solidFill>
              <a:latin typeface="Avenir Next LT Pro" panose="020B0504020202020204" pitchFamily="34" charset="0"/>
              <a:cs typeface="Arial" pitchFamily="34" charset="0"/>
            </a:endParaRPr>
          </a:p>
        </p:txBody>
      </p:sp>
      <p:pic>
        <p:nvPicPr>
          <p:cNvPr id="4" name="EF2C4364-FAB6-43AF-9EAD-89FF1AC07CC7">
            <a:extLst>
              <a:ext uri="{FF2B5EF4-FFF2-40B4-BE49-F238E27FC236}">
                <a16:creationId xmlns:a16="http://schemas.microsoft.com/office/drawing/2014/main" id="{E4DC8107-0F0E-36D3-B33C-2C0134EC5CCC}"/>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41449" y="1935580"/>
            <a:ext cx="4451381" cy="33385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591885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2"/>
          <p:cNvSpPr txBox="1">
            <a:spLocks noChangeArrowheads="1"/>
          </p:cNvSpPr>
          <p:nvPr/>
        </p:nvSpPr>
        <p:spPr>
          <a:xfrm>
            <a:off x="6743278" y="813266"/>
            <a:ext cx="4643470" cy="584775"/>
          </a:xfrm>
          <a:prstGeom prst="rect">
            <a:avLst/>
          </a:prstGeom>
          <a:noFill/>
        </p:spPr>
        <p:txBody>
          <a:bodyPr wrap="square" rtlCol="0">
            <a:spAutoFit/>
          </a:bodyPr>
          <a:lstStyle/>
          <a:p>
            <a:pPr>
              <a:spcBef>
                <a:spcPct val="0"/>
              </a:spcBef>
              <a:defRPr/>
            </a:pPr>
            <a:r>
              <a:rPr lang="en-GB" altLang="ko-KR" sz="3200" dirty="0">
                <a:solidFill>
                  <a:schemeClr val="tx1">
                    <a:lumMod val="85000"/>
                    <a:lumOff val="15000"/>
                  </a:schemeClr>
                </a:solidFill>
                <a:latin typeface="Poppins SemiBold" panose="00000700000000000000" pitchFamily="2" charset="0"/>
                <a:cs typeface="Poppins SemiBold" panose="00000700000000000000" pitchFamily="2" charset="0"/>
              </a:rPr>
              <a:t>Contents</a:t>
            </a:r>
          </a:p>
        </p:txBody>
      </p:sp>
      <p:sp>
        <p:nvSpPr>
          <p:cNvPr id="18" name="Rectangle 12"/>
          <p:cNvSpPr txBox="1">
            <a:spLocks noChangeArrowheads="1"/>
          </p:cNvSpPr>
          <p:nvPr/>
        </p:nvSpPr>
        <p:spPr>
          <a:xfrm>
            <a:off x="6848645" y="1773609"/>
            <a:ext cx="5340566" cy="3768532"/>
          </a:xfrm>
          <a:prstGeom prst="rect">
            <a:avLst/>
          </a:prstGeom>
          <a:noFill/>
        </p:spPr>
        <p:txBody>
          <a:bodyPr wrap="square" lIns="91440" tIns="45720" rIns="91440" bIns="45720" rtlCol="0" anchor="t">
            <a:spAutoFit/>
          </a:bodyPr>
          <a:lstStyle/>
          <a:p>
            <a:pPr>
              <a:lnSpc>
                <a:spcPct val="200000"/>
              </a:lnSpc>
              <a:spcBef>
                <a:spcPct val="0"/>
              </a:spcBef>
              <a:defRPr/>
            </a:pPr>
            <a:r>
              <a:rPr lang="en-US" altLang="ko-KR" sz="1400" b="1" dirty="0">
                <a:solidFill>
                  <a:schemeClr val="tx1">
                    <a:lumMod val="75000"/>
                    <a:lumOff val="25000"/>
                  </a:schemeClr>
                </a:solidFill>
                <a:latin typeface="Poppins"/>
                <a:ea typeface="굴림"/>
                <a:cs typeface="Poppins"/>
              </a:rPr>
              <a:t>1. </a:t>
            </a:r>
            <a:r>
              <a:rPr lang="en-US" altLang="ko-KR" sz="1400" dirty="0">
                <a:solidFill>
                  <a:schemeClr val="tx1">
                    <a:lumMod val="75000"/>
                    <a:lumOff val="25000"/>
                  </a:schemeClr>
                </a:solidFill>
                <a:latin typeface="Poppins SemiBold"/>
                <a:ea typeface="굴림"/>
                <a:cs typeface="Poppins SemiBold"/>
              </a:rPr>
              <a:t>Sustainability performance Q3 </a:t>
            </a:r>
          </a:p>
          <a:p>
            <a:pPr marL="285750" lvl="0" indent="-285750">
              <a:spcBef>
                <a:spcPct val="0"/>
              </a:spcBef>
              <a:buFont typeface="Arial" panose="020B0604020202020204" pitchFamily="34" charset="0"/>
              <a:buChar char="•"/>
              <a:defRPr/>
            </a:pPr>
            <a:r>
              <a:rPr lang="en-US" altLang="ko-KR" sz="1400" dirty="0">
                <a:solidFill>
                  <a:schemeClr val="tx1">
                    <a:lumMod val="75000"/>
                    <a:lumOff val="25000"/>
                  </a:schemeClr>
                </a:solidFill>
                <a:latin typeface="Poppins"/>
                <a:ea typeface="굴림"/>
                <a:cs typeface="Poppins"/>
              </a:rPr>
              <a:t>Performance at a Glance</a:t>
            </a:r>
          </a:p>
          <a:p>
            <a:pPr marL="285750" lvl="0" indent="-285750">
              <a:spcBef>
                <a:spcPct val="0"/>
              </a:spcBef>
              <a:buFont typeface="Arial" panose="020B0604020202020204" pitchFamily="34" charset="0"/>
              <a:buChar char="•"/>
              <a:defRPr/>
            </a:pPr>
            <a:r>
              <a:rPr lang="en-US" altLang="ko-KR" sz="1400" dirty="0">
                <a:solidFill>
                  <a:schemeClr val="tx1">
                    <a:lumMod val="75000"/>
                    <a:lumOff val="25000"/>
                  </a:schemeClr>
                </a:solidFill>
                <a:latin typeface="Poppins" panose="00000500000000000000" pitchFamily="2" charset="0"/>
                <a:cs typeface="Poppins" panose="00000500000000000000" pitchFamily="2" charset="0"/>
              </a:rPr>
              <a:t>Waste</a:t>
            </a:r>
          </a:p>
          <a:p>
            <a:pPr marL="285750" lvl="0" indent="-285750">
              <a:spcBef>
                <a:spcPct val="0"/>
              </a:spcBef>
              <a:buFont typeface="Arial" panose="020B0604020202020204" pitchFamily="34" charset="0"/>
              <a:buChar char="•"/>
              <a:defRPr/>
            </a:pPr>
            <a:r>
              <a:rPr lang="en-US" altLang="ko-KR" sz="1400" dirty="0">
                <a:solidFill>
                  <a:schemeClr val="tx1">
                    <a:lumMod val="75000"/>
                    <a:lumOff val="25000"/>
                  </a:schemeClr>
                </a:solidFill>
                <a:latin typeface="Poppins" panose="00000500000000000000" pitchFamily="2" charset="0"/>
                <a:cs typeface="Poppins" panose="00000500000000000000" pitchFamily="2" charset="0"/>
              </a:rPr>
              <a:t>Electricity</a:t>
            </a:r>
          </a:p>
          <a:p>
            <a:pPr marL="285750" lvl="0" indent="-285750">
              <a:spcBef>
                <a:spcPct val="0"/>
              </a:spcBef>
              <a:buFont typeface="Arial" panose="020B0604020202020204" pitchFamily="34" charset="0"/>
              <a:buChar char="•"/>
              <a:defRPr/>
            </a:pPr>
            <a:r>
              <a:rPr lang="en-US" altLang="ko-KR" sz="1400" dirty="0">
                <a:solidFill>
                  <a:schemeClr val="tx1">
                    <a:lumMod val="75000"/>
                    <a:lumOff val="25000"/>
                  </a:schemeClr>
                </a:solidFill>
                <a:latin typeface="Poppins" panose="00000500000000000000" pitchFamily="2" charset="0"/>
                <a:cs typeface="Poppins" panose="00000500000000000000" pitchFamily="2" charset="0"/>
              </a:rPr>
              <a:t>Water</a:t>
            </a:r>
          </a:p>
          <a:p>
            <a:pPr lvl="0">
              <a:spcBef>
                <a:spcPct val="0"/>
              </a:spcBef>
              <a:defRPr/>
            </a:pPr>
            <a:endParaRPr lang="en-US" altLang="ko-KR" sz="1400" dirty="0">
              <a:solidFill>
                <a:schemeClr val="tx1">
                  <a:lumMod val="75000"/>
                  <a:lumOff val="25000"/>
                </a:schemeClr>
              </a:solidFill>
              <a:latin typeface="Poppins" panose="00000500000000000000" pitchFamily="2" charset="0"/>
              <a:cs typeface="Poppins" panose="00000500000000000000" pitchFamily="2" charset="0"/>
            </a:endParaRPr>
          </a:p>
          <a:p>
            <a:pPr>
              <a:spcBef>
                <a:spcPct val="0"/>
              </a:spcBef>
              <a:spcAft>
                <a:spcPts val="600"/>
              </a:spcAft>
              <a:defRPr/>
            </a:pPr>
            <a:r>
              <a:rPr lang="en-US" altLang="ko-KR" sz="1400" dirty="0">
                <a:solidFill>
                  <a:schemeClr val="tx1">
                    <a:lumMod val="75000"/>
                    <a:lumOff val="25000"/>
                  </a:schemeClr>
                </a:solidFill>
                <a:latin typeface="Poppins SemiBold" panose="00000700000000000000" pitchFamily="2" charset="0"/>
                <a:cs typeface="Poppins SemiBold" panose="00000700000000000000" pitchFamily="2" charset="0"/>
              </a:rPr>
              <a:t>2. </a:t>
            </a:r>
            <a:r>
              <a:rPr lang="en-GB" altLang="ko-KR" sz="1400" dirty="0">
                <a:solidFill>
                  <a:schemeClr val="tx1">
                    <a:lumMod val="85000"/>
                    <a:lumOff val="15000"/>
                  </a:schemeClr>
                </a:solidFill>
                <a:latin typeface="Poppins SemiBold" panose="00000700000000000000" pitchFamily="2" charset="0"/>
                <a:cs typeface="Poppins SemiBold" panose="00000700000000000000" pitchFamily="2" charset="0"/>
              </a:rPr>
              <a:t>Sustainability Strategy Q3 actions &amp; achievements</a:t>
            </a:r>
            <a:endParaRPr lang="en-US" altLang="ko-KR" sz="1400" dirty="0">
              <a:solidFill>
                <a:schemeClr val="tx1">
                  <a:lumMod val="85000"/>
                  <a:lumOff val="15000"/>
                </a:schemeClr>
              </a:solidFill>
              <a:latin typeface="Poppins" panose="00000500000000000000" pitchFamily="2" charset="0"/>
              <a:cs typeface="Poppins" panose="00000500000000000000" pitchFamily="2" charset="0"/>
            </a:endParaRPr>
          </a:p>
          <a:p>
            <a:pPr marL="285750" indent="-285750">
              <a:spcBef>
                <a:spcPct val="0"/>
              </a:spcBef>
              <a:buFont typeface="Arial" panose="020B0604020202020204" pitchFamily="34" charset="0"/>
              <a:buChar char="•"/>
              <a:defRPr/>
            </a:pPr>
            <a:r>
              <a:rPr lang="en-US" altLang="ko-KR" sz="1400" dirty="0">
                <a:solidFill>
                  <a:schemeClr val="tx1">
                    <a:lumMod val="75000"/>
                    <a:lumOff val="25000"/>
                  </a:schemeClr>
                </a:solidFill>
                <a:latin typeface="Poppins" panose="00000500000000000000" pitchFamily="2" charset="0"/>
                <a:cs typeface="Poppins" panose="00000500000000000000" pitchFamily="2" charset="0"/>
              </a:rPr>
              <a:t>Strategy Actions update</a:t>
            </a:r>
          </a:p>
          <a:p>
            <a:pPr marL="285750" indent="-285750">
              <a:spcBef>
                <a:spcPct val="0"/>
              </a:spcBef>
              <a:buFont typeface="Arial" panose="020B0604020202020204" pitchFamily="34" charset="0"/>
              <a:buChar char="•"/>
              <a:defRPr/>
            </a:pPr>
            <a:r>
              <a:rPr lang="en-US" altLang="ko-KR" sz="1400" dirty="0">
                <a:solidFill>
                  <a:schemeClr val="tx1">
                    <a:lumMod val="75000"/>
                    <a:lumOff val="25000"/>
                  </a:schemeClr>
                </a:solidFill>
                <a:latin typeface="Poppins" panose="00000500000000000000" pitchFamily="2" charset="0"/>
                <a:cs typeface="Poppins" panose="00000500000000000000" pitchFamily="2" charset="0"/>
              </a:rPr>
              <a:t>Food rescue</a:t>
            </a:r>
          </a:p>
          <a:p>
            <a:pPr marL="285750" indent="-285750">
              <a:spcBef>
                <a:spcPct val="0"/>
              </a:spcBef>
              <a:buFont typeface="Arial" panose="020B0604020202020204" pitchFamily="34" charset="0"/>
              <a:buChar char="•"/>
              <a:defRPr/>
            </a:pPr>
            <a:r>
              <a:rPr lang="en-US" altLang="ko-KR" sz="1400" dirty="0">
                <a:solidFill>
                  <a:schemeClr val="tx1">
                    <a:lumMod val="75000"/>
                    <a:lumOff val="25000"/>
                  </a:schemeClr>
                </a:solidFill>
                <a:latin typeface="Poppins" panose="00000500000000000000" pitchFamily="2" charset="0"/>
                <a:cs typeface="Poppins" panose="00000500000000000000" pitchFamily="2" charset="0"/>
              </a:rPr>
              <a:t>Embedding sustainability</a:t>
            </a:r>
          </a:p>
          <a:p>
            <a:pPr marL="285750" indent="-285750">
              <a:spcBef>
                <a:spcPct val="0"/>
              </a:spcBef>
              <a:buFont typeface="Arial" panose="020B0604020202020204" pitchFamily="34" charset="0"/>
              <a:buChar char="•"/>
              <a:defRPr/>
            </a:pPr>
            <a:r>
              <a:rPr lang="en-US" altLang="ko-KR" sz="1400" dirty="0">
                <a:solidFill>
                  <a:schemeClr val="tx1">
                    <a:lumMod val="75000"/>
                    <a:lumOff val="25000"/>
                  </a:schemeClr>
                </a:solidFill>
                <a:latin typeface="Poppins" panose="00000500000000000000" pitchFamily="2" charset="0"/>
                <a:cs typeface="Poppins" panose="00000500000000000000" pitchFamily="2" charset="0"/>
              </a:rPr>
              <a:t>Early adopter Sustainability Grant: Theo’s Deli</a:t>
            </a:r>
          </a:p>
          <a:p>
            <a:pPr marL="285750" indent="-285750">
              <a:spcBef>
                <a:spcPct val="0"/>
              </a:spcBef>
              <a:buFont typeface="Arial" panose="020B0604020202020204" pitchFamily="34" charset="0"/>
              <a:buChar char="•"/>
              <a:defRPr/>
            </a:pPr>
            <a:endParaRPr lang="en-US" altLang="ko-KR" sz="1400" b="1" dirty="0">
              <a:solidFill>
                <a:schemeClr val="tx1">
                  <a:lumMod val="75000"/>
                  <a:lumOff val="25000"/>
                </a:schemeClr>
              </a:solidFill>
              <a:latin typeface="Avenir Next LT Pro" panose="020B0504020202020204" pitchFamily="34" charset="0"/>
            </a:endParaRPr>
          </a:p>
          <a:p>
            <a:pPr marL="285750" lvl="0" indent="-285750">
              <a:lnSpc>
                <a:spcPct val="200000"/>
              </a:lnSpc>
              <a:spcBef>
                <a:spcPct val="0"/>
              </a:spcBef>
              <a:buFont typeface="Arial" panose="020B0604020202020204" pitchFamily="34" charset="0"/>
              <a:buChar char="•"/>
              <a:defRPr/>
            </a:pPr>
            <a:endParaRPr lang="en-US" altLang="ko-KR" sz="1400" dirty="0">
              <a:solidFill>
                <a:schemeClr val="tx1">
                  <a:lumMod val="75000"/>
                  <a:lumOff val="25000"/>
                </a:schemeClr>
              </a:solidFill>
              <a:latin typeface="Avenir Next LT Pro" panose="020B0504020202020204" pitchFamily="34" charset="0"/>
            </a:endParaRPr>
          </a:p>
          <a:p>
            <a:pPr>
              <a:lnSpc>
                <a:spcPct val="200000"/>
              </a:lnSpc>
              <a:spcBef>
                <a:spcPct val="0"/>
              </a:spcBef>
              <a:defRPr/>
            </a:pPr>
            <a:endParaRPr lang="en-US" altLang="ko-KR" sz="1400" dirty="0">
              <a:solidFill>
                <a:schemeClr val="tx1">
                  <a:lumMod val="75000"/>
                  <a:lumOff val="25000"/>
                </a:schemeClr>
              </a:solidFill>
              <a:latin typeface="Avenir Next LT Pro" panose="020B0504020202020204" pitchFamily="34" charset="0"/>
            </a:endParaRPr>
          </a:p>
        </p:txBody>
      </p:sp>
      <p:cxnSp>
        <p:nvCxnSpPr>
          <p:cNvPr id="19" name="Straight Connector 15"/>
          <p:cNvCxnSpPr>
            <a:cxnSpLocks/>
          </p:cNvCxnSpPr>
          <p:nvPr/>
        </p:nvCxnSpPr>
        <p:spPr>
          <a:xfrm>
            <a:off x="6887294" y="1480011"/>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F05CB7BC-0396-DA1F-12D5-2CB0D28C0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422" y="5710859"/>
            <a:ext cx="1284652" cy="1129251"/>
          </a:xfrm>
          <a:prstGeom prst="rect">
            <a:avLst/>
          </a:prstGeom>
        </p:spPr>
      </p:pic>
      <p:pic>
        <p:nvPicPr>
          <p:cNvPr id="6" name="Picture Placeholder 5">
            <a:extLst>
              <a:ext uri="{FF2B5EF4-FFF2-40B4-BE49-F238E27FC236}">
                <a16:creationId xmlns:a16="http://schemas.microsoft.com/office/drawing/2014/main" id="{F0E6F2B6-E4F0-3972-B093-403670D71203}"/>
              </a:ext>
            </a:extLst>
          </p:cNvPr>
          <p:cNvPicPr>
            <a:picLocks noGrp="1" noChangeAspect="1"/>
          </p:cNvPicPr>
          <p:nvPr>
            <p:ph type="pic" sz="quarter" idx="26"/>
          </p:nvPr>
        </p:nvPicPr>
        <p:blipFill>
          <a:blip r:embed="rId4">
            <a:extLst>
              <a:ext uri="{28A0092B-C50C-407E-A947-70E740481C1C}">
                <a14:useLocalDpi xmlns:a14="http://schemas.microsoft.com/office/drawing/2010/main" val="0"/>
              </a:ext>
            </a:extLst>
          </a:blip>
          <a:srcRect l="26675" r="26675"/>
          <a:stretch>
            <a:fillRect/>
          </a:stretch>
        </p:blipFill>
        <p:spPr>
          <a:xfrm>
            <a:off x="1270670" y="785189"/>
            <a:ext cx="3444460" cy="4920658"/>
          </a:xfrm>
          <a:prstGeom prst="rect">
            <a:avLst/>
          </a:prstGeom>
          <a:ln>
            <a:noFill/>
          </a:ln>
          <a:effectLst>
            <a:outerShdw blurRad="190500" algn="tl" rotWithShape="0">
              <a:srgbClr val="000000">
                <a:alpha val="70000"/>
              </a:srgbClr>
            </a:outerShdw>
          </a:effec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1356079" y="2644964"/>
            <a:ext cx="5263994" cy="1569660"/>
          </a:xfrm>
          <a:prstGeom prst="rect">
            <a:avLst/>
          </a:prstGeom>
          <a:noFill/>
        </p:spPr>
        <p:txBody>
          <a:bodyPr wrap="square" lIns="91440" tIns="45720" rIns="91440" bIns="45720" rtlCol="0" anchor="t">
            <a:spAutoFit/>
          </a:bodyPr>
          <a:lstStyle/>
          <a:p>
            <a:pPr>
              <a:spcBef>
                <a:spcPct val="0"/>
              </a:spcBef>
              <a:defRPr/>
            </a:pPr>
            <a:r>
              <a:rPr lang="en-GB" altLang="ko-KR" sz="3200" dirty="0">
                <a:solidFill>
                  <a:schemeClr val="tx1">
                    <a:lumMod val="85000"/>
                    <a:lumOff val="15000"/>
                  </a:schemeClr>
                </a:solidFill>
                <a:latin typeface="Poppins SemiBold" panose="00000700000000000000" pitchFamily="2" charset="0"/>
                <a:ea typeface="굴림"/>
                <a:cs typeface="Poppins SemiBold" panose="00000700000000000000" pitchFamily="2" charset="0"/>
              </a:rPr>
              <a:t>Sustainability Performance </a:t>
            </a:r>
            <a:endParaRPr lang="en-US" altLang="ko-KR" sz="3200" dirty="0">
              <a:solidFill>
                <a:schemeClr val="tx1">
                  <a:lumMod val="85000"/>
                  <a:lumOff val="15000"/>
                </a:schemeClr>
              </a:solidFill>
              <a:latin typeface="Poppins SemiBold" panose="00000700000000000000" pitchFamily="2" charset="0"/>
              <a:ea typeface="굴림"/>
              <a:cs typeface="Poppins SemiBold" panose="00000700000000000000" pitchFamily="2" charset="0"/>
            </a:endParaRPr>
          </a:p>
          <a:p>
            <a:pPr>
              <a:spcBef>
                <a:spcPct val="0"/>
              </a:spcBef>
              <a:defRPr/>
            </a:pPr>
            <a:r>
              <a:rPr lang="en-GB" altLang="ko-KR" sz="3200" dirty="0">
                <a:solidFill>
                  <a:schemeClr val="tx1">
                    <a:lumMod val="85000"/>
                    <a:lumOff val="15000"/>
                  </a:schemeClr>
                </a:solidFill>
                <a:latin typeface="Poppins SemiBold" panose="00000700000000000000" pitchFamily="2" charset="0"/>
                <a:ea typeface="굴림"/>
                <a:cs typeface="Poppins SemiBold" panose="00000700000000000000" pitchFamily="2" charset="0"/>
              </a:rPr>
              <a:t>YTD 2023 – 2024</a:t>
            </a:r>
            <a:endParaRPr lang="en-US" altLang="ko-KR" sz="3200" dirty="0">
              <a:solidFill>
                <a:schemeClr val="tx1">
                  <a:lumMod val="85000"/>
                  <a:lumOff val="15000"/>
                </a:schemeClr>
              </a:solidFill>
              <a:latin typeface="Poppins SemiBold" panose="00000700000000000000" pitchFamily="2" charset="0"/>
              <a:ea typeface="굴림"/>
              <a:cs typeface="Poppins SemiBold" panose="00000700000000000000" pitchFamily="2" charset="0"/>
            </a:endParaRPr>
          </a:p>
        </p:txBody>
      </p:sp>
      <p:sp>
        <p:nvSpPr>
          <p:cNvPr id="8" name="Rectangle 12"/>
          <p:cNvSpPr txBox="1">
            <a:spLocks noChangeArrowheads="1"/>
          </p:cNvSpPr>
          <p:nvPr/>
        </p:nvSpPr>
        <p:spPr>
          <a:xfrm>
            <a:off x="1308860" y="1500968"/>
            <a:ext cx="1143008" cy="923330"/>
          </a:xfrm>
          <a:prstGeom prst="rect">
            <a:avLst/>
          </a:prstGeom>
          <a:noFill/>
        </p:spPr>
        <p:txBody>
          <a:bodyPr wrap="square" rtlCol="0">
            <a:spAutoFit/>
          </a:bodyPr>
          <a:lstStyle/>
          <a:p>
            <a:pPr algn="ctr">
              <a:spcBef>
                <a:spcPct val="0"/>
              </a:spcBef>
              <a:defRPr/>
            </a:pPr>
            <a:r>
              <a:rPr lang="en-GB" altLang="ko-KR" sz="5400" b="1" dirty="0">
                <a:solidFill>
                  <a:schemeClr val="accent6"/>
                </a:solidFill>
                <a:latin typeface="Poppins Medium" panose="00000600000000000000" pitchFamily="2" charset="0"/>
                <a:cs typeface="Poppins Medium" panose="00000600000000000000" pitchFamily="2" charset="0"/>
              </a:rPr>
              <a:t>01</a:t>
            </a:r>
            <a:endParaRPr lang="en-US" altLang="ko-KR" sz="5400" b="1" dirty="0">
              <a:solidFill>
                <a:schemeClr val="accent6"/>
              </a:solidFill>
              <a:latin typeface="Poppins Medium" panose="00000600000000000000" pitchFamily="2" charset="0"/>
              <a:cs typeface="Poppins Medium" panose="00000600000000000000" pitchFamily="2" charset="0"/>
            </a:endParaRPr>
          </a:p>
        </p:txBody>
      </p:sp>
      <p:cxnSp>
        <p:nvCxnSpPr>
          <p:cNvPr id="12" name="Straight Connector 15">
            <a:extLst>
              <a:ext uri="{FF2B5EF4-FFF2-40B4-BE49-F238E27FC236}">
                <a16:creationId xmlns:a16="http://schemas.microsoft.com/office/drawing/2014/main" id="{BC36D9A0-94FC-7D4A-A7EC-F6C5FDEC9E42}"/>
              </a:ext>
            </a:extLst>
          </p:cNvPr>
          <p:cNvCxnSpPr>
            <a:cxnSpLocks/>
          </p:cNvCxnSpPr>
          <p:nvPr/>
        </p:nvCxnSpPr>
        <p:spPr>
          <a:xfrm>
            <a:off x="1371868" y="4365898"/>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FAA30FDC-B174-48CA-84F1-EB1F4E419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18" y="5730510"/>
            <a:ext cx="1094383" cy="961998"/>
          </a:xfrm>
          <a:prstGeom prst="rect">
            <a:avLst/>
          </a:prstGeom>
        </p:spPr>
      </p:pic>
      <p:pic>
        <p:nvPicPr>
          <p:cNvPr id="5" name="Picture Placeholder 4" descr="A person walking past a store&#10;&#10;Description automatically generated">
            <a:extLst>
              <a:ext uri="{FF2B5EF4-FFF2-40B4-BE49-F238E27FC236}">
                <a16:creationId xmlns:a16="http://schemas.microsoft.com/office/drawing/2014/main" id="{B3C32587-A445-D3FF-63C1-F8DD772394BC}"/>
              </a:ext>
            </a:extLst>
          </p:cNvPr>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1643" b="1643"/>
          <a:stretch>
            <a:fillRect/>
          </a:stretch>
        </p:blipFill>
        <p:spPr>
          <a:xfrm>
            <a:off x="7429376" y="-47190"/>
            <a:ext cx="4761037" cy="6906775"/>
          </a:xfrm>
          <a:prstGeom prst="rect">
            <a:avLst/>
          </a:prstGeom>
          <a:ln>
            <a:noFill/>
          </a:ln>
          <a:effectLst>
            <a:outerShdw blurRad="190500" algn="tl" rotWithShape="0">
              <a:srgbClr val="000000">
                <a:alpha val="70000"/>
              </a:srgbClr>
            </a:outerShdw>
          </a:effec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2"/>
          <p:cNvSpPr txBox="1">
            <a:spLocks noChangeArrowheads="1"/>
          </p:cNvSpPr>
          <p:nvPr/>
        </p:nvSpPr>
        <p:spPr>
          <a:xfrm>
            <a:off x="511020" y="679571"/>
            <a:ext cx="6105308" cy="584775"/>
          </a:xfrm>
          <a:prstGeom prst="rect">
            <a:avLst/>
          </a:prstGeom>
          <a:noFill/>
        </p:spPr>
        <p:txBody>
          <a:bodyPr wrap="square" lIns="91440" tIns="45720" rIns="91440" bIns="45720" rtlCol="0" anchor="t">
            <a:spAutoFit/>
          </a:bodyPr>
          <a:lstStyle/>
          <a:p>
            <a:pPr>
              <a:spcBef>
                <a:spcPct val="0"/>
              </a:spcBef>
              <a:defRPr/>
            </a:pPr>
            <a:r>
              <a:rPr lang="en-GB" altLang="ko-KR" sz="3200" dirty="0">
                <a:solidFill>
                  <a:schemeClr val="tx1">
                    <a:lumMod val="75000"/>
                    <a:lumOff val="25000"/>
                  </a:schemeClr>
                </a:solidFill>
                <a:latin typeface="Poppins SemiBold" panose="00000700000000000000" pitchFamily="2" charset="0"/>
                <a:ea typeface="굴림"/>
                <a:cs typeface="Poppins SemiBold" panose="00000700000000000000" pitchFamily="2" charset="0"/>
              </a:rPr>
              <a:t>Performance at a glance</a:t>
            </a:r>
          </a:p>
        </p:txBody>
      </p:sp>
      <p:sp>
        <p:nvSpPr>
          <p:cNvPr id="4" name="TextBox 3"/>
          <p:cNvSpPr txBox="1"/>
          <p:nvPr/>
        </p:nvSpPr>
        <p:spPr>
          <a:xfrm>
            <a:off x="565962" y="299421"/>
            <a:ext cx="3850174" cy="276999"/>
          </a:xfrm>
          <a:prstGeom prst="rect">
            <a:avLst/>
          </a:prstGeom>
          <a:noFill/>
        </p:spPr>
        <p:txBody>
          <a:bodyPr wrap="square" rtlCol="0">
            <a:spAutoFit/>
          </a:bodyPr>
          <a:lstStyle/>
          <a:p>
            <a:r>
              <a:rPr lang="en-US" altLang="ko-KR" sz="1200" dirty="0">
                <a:solidFill>
                  <a:schemeClr val="bg1">
                    <a:lumMod val="65000"/>
                  </a:schemeClr>
                </a:solidFill>
                <a:latin typeface="Poppins Medium" panose="00000600000000000000" pitchFamily="2" charset="0"/>
                <a:cs typeface="Poppins Medium" panose="00000600000000000000" pitchFamily="2" charset="0"/>
              </a:rPr>
              <a:t>Sustainability performance Q3 23-24</a:t>
            </a:r>
          </a:p>
        </p:txBody>
      </p:sp>
      <p:pic>
        <p:nvPicPr>
          <p:cNvPr id="11" name="Picture 10" descr="Logo&#10;&#10;Description automatically generated">
            <a:extLst>
              <a:ext uri="{FF2B5EF4-FFF2-40B4-BE49-F238E27FC236}">
                <a16:creationId xmlns:a16="http://schemas.microsoft.com/office/drawing/2014/main" id="{66D1A8A0-8BE0-D642-81C1-E97EBA3AE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7410" y="162527"/>
            <a:ext cx="1308672" cy="1150365"/>
          </a:xfrm>
          <a:prstGeom prst="rect">
            <a:avLst/>
          </a:prstGeom>
        </p:spPr>
      </p:pic>
      <p:graphicFrame>
        <p:nvGraphicFramePr>
          <p:cNvPr id="35" name="Table 34">
            <a:extLst>
              <a:ext uri="{FF2B5EF4-FFF2-40B4-BE49-F238E27FC236}">
                <a16:creationId xmlns:a16="http://schemas.microsoft.com/office/drawing/2014/main" id="{B7A9FDC3-5972-65D5-79E7-2DFFBB554CE1}"/>
              </a:ext>
            </a:extLst>
          </p:cNvPr>
          <p:cNvGraphicFramePr>
            <a:graphicFrameLocks noGrp="1"/>
          </p:cNvGraphicFramePr>
          <p:nvPr>
            <p:extLst>
              <p:ext uri="{D42A27DB-BD31-4B8C-83A1-F6EECF244321}">
                <p14:modId xmlns:p14="http://schemas.microsoft.com/office/powerpoint/2010/main" val="2254192281"/>
              </p:ext>
            </p:extLst>
          </p:nvPr>
        </p:nvGraphicFramePr>
        <p:xfrm>
          <a:off x="4964992" y="2366807"/>
          <a:ext cx="7001090" cy="3525151"/>
        </p:xfrm>
        <a:graphic>
          <a:graphicData uri="http://schemas.openxmlformats.org/drawingml/2006/table">
            <a:tbl>
              <a:tblPr firstRow="1" firstCol="1" lastRow="1" lastCol="1" bandRow="1" bandCol="1"/>
              <a:tblGrid>
                <a:gridCol w="2597056">
                  <a:extLst>
                    <a:ext uri="{9D8B030D-6E8A-4147-A177-3AD203B41FA5}">
                      <a16:colId xmlns:a16="http://schemas.microsoft.com/office/drawing/2014/main" val="3740205045"/>
                    </a:ext>
                  </a:extLst>
                </a:gridCol>
                <a:gridCol w="1411443">
                  <a:extLst>
                    <a:ext uri="{9D8B030D-6E8A-4147-A177-3AD203B41FA5}">
                      <a16:colId xmlns:a16="http://schemas.microsoft.com/office/drawing/2014/main" val="1518193664"/>
                    </a:ext>
                  </a:extLst>
                </a:gridCol>
                <a:gridCol w="1536117">
                  <a:extLst>
                    <a:ext uri="{9D8B030D-6E8A-4147-A177-3AD203B41FA5}">
                      <a16:colId xmlns:a16="http://schemas.microsoft.com/office/drawing/2014/main" val="3085252519"/>
                    </a:ext>
                  </a:extLst>
                </a:gridCol>
                <a:gridCol w="1456474">
                  <a:extLst>
                    <a:ext uri="{9D8B030D-6E8A-4147-A177-3AD203B41FA5}">
                      <a16:colId xmlns:a16="http://schemas.microsoft.com/office/drawing/2014/main" val="3324706022"/>
                    </a:ext>
                  </a:extLst>
                </a:gridCol>
              </a:tblGrid>
              <a:tr h="897151">
                <a:tc>
                  <a:txBody>
                    <a:bodyPr/>
                    <a:lstStyle/>
                    <a:p>
                      <a:pPr marL="1353185" latinLnBrk="1">
                        <a:lnSpc>
                          <a:spcPct val="107000"/>
                        </a:lnSpc>
                        <a:spcAft>
                          <a:spcPts val="800"/>
                        </a:spcAft>
                      </a:pPr>
                      <a:endParaRPr lang="en-AU"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180340" marR="0" marT="0" marB="0" anchor="ctr">
                    <a:lnL>
                      <a:noFill/>
                    </a:lnL>
                    <a:lnR w="12700" cap="flat" cmpd="sng" algn="ctr">
                      <a:solidFill>
                        <a:schemeClr val="accent1"/>
                      </a:solidFill>
                      <a:prstDash val="solid"/>
                      <a:round/>
                      <a:headEnd type="none" w="med" len="med"/>
                      <a:tailEnd type="none" w="med" len="med"/>
                    </a:lnR>
                    <a:lnT>
                      <a:noFill/>
                    </a:lnT>
                    <a:lnB w="12700" cap="flat" cmpd="sng" algn="ctr">
                      <a:solidFill>
                        <a:srgbClr val="349437"/>
                      </a:solidFill>
                      <a:prstDash val="solid"/>
                      <a:round/>
                      <a:headEnd type="none" w="med" len="med"/>
                      <a:tailEnd type="none" w="med" len="med"/>
                    </a:lnB>
                    <a:noFill/>
                  </a:tcPr>
                </a:tc>
                <a:tc>
                  <a:txBody>
                    <a:bodyPr/>
                    <a:lstStyle/>
                    <a:p>
                      <a:pPr algn="ctr" latinLnBrk="1">
                        <a:lnSpc>
                          <a:spcPct val="100000"/>
                        </a:lnSpc>
                        <a:spcAft>
                          <a:spcPts val="0"/>
                        </a:spcAft>
                      </a:pPr>
                      <a:r>
                        <a:rPr lang="en-US" sz="1400" kern="1200" dirty="0">
                          <a:solidFill>
                            <a:schemeClr val="tx1">
                              <a:lumMod val="75000"/>
                              <a:lumOff val="25000"/>
                            </a:schemeClr>
                          </a:solidFill>
                          <a:effectLst/>
                          <a:latin typeface="Poppins SemiBold" panose="00000700000000000000" pitchFamily="2" charset="0"/>
                          <a:ea typeface="Times New Roman" panose="02020603050405020304" pitchFamily="18" charset="0"/>
                          <a:cs typeface="Times New Roman" panose="02020603050405020304" pitchFamily="18" charset="0"/>
                        </a:rPr>
                        <a:t>Waste</a:t>
                      </a:r>
                      <a:endParaRPr lang="en-AU" sz="1100" dirty="0">
                        <a:solidFill>
                          <a:schemeClr val="tx1">
                            <a:lumMod val="75000"/>
                            <a:lumOff val="2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ctr" latinLnBrk="1">
                        <a:lnSpc>
                          <a:spcPct val="100000"/>
                        </a:lnSpc>
                        <a:spcAft>
                          <a:spcPts val="0"/>
                        </a:spcAft>
                      </a:pPr>
                      <a:r>
                        <a:rPr lang="en-US" sz="1400" kern="1200" spc="-10" dirty="0">
                          <a:solidFill>
                            <a:schemeClr val="tx1">
                              <a:lumMod val="75000"/>
                              <a:lumOff val="25000"/>
                            </a:schemeClr>
                          </a:solidFill>
                          <a:effectLst/>
                          <a:latin typeface="Poppins SemiBold" panose="00000700000000000000" pitchFamily="2" charset="0"/>
                          <a:ea typeface="Times New Roman" panose="02020603050405020304" pitchFamily="18" charset="0"/>
                          <a:cs typeface="Times New Roman" panose="02020603050405020304" pitchFamily="18" charset="0"/>
                        </a:rPr>
                        <a:t>diversion</a:t>
                      </a:r>
                      <a:endParaRPr lang="en-AU" sz="1100" dirty="0">
                        <a:solidFill>
                          <a:schemeClr val="tx1">
                            <a:lumMod val="75000"/>
                            <a:lumOff val="25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rgbClr val="349437"/>
                      </a:solidFill>
                      <a:prstDash val="solid"/>
                      <a:round/>
                      <a:headEnd type="none" w="med" len="med"/>
                      <a:tailEnd type="none" w="med" len="med"/>
                    </a:lnB>
                    <a:noFill/>
                  </a:tcPr>
                </a:tc>
                <a:tc>
                  <a:txBody>
                    <a:bodyPr/>
                    <a:lstStyle/>
                    <a:p>
                      <a:pPr algn="ctr" latinLnBrk="1">
                        <a:lnSpc>
                          <a:spcPct val="100000"/>
                        </a:lnSpc>
                        <a:spcAft>
                          <a:spcPts val="0"/>
                        </a:spcAft>
                      </a:pPr>
                      <a:r>
                        <a:rPr lang="en-US" sz="1400" kern="1200" dirty="0">
                          <a:solidFill>
                            <a:schemeClr val="tx1">
                              <a:lumMod val="75000"/>
                              <a:lumOff val="25000"/>
                            </a:schemeClr>
                          </a:solidFill>
                          <a:effectLst/>
                          <a:latin typeface="Poppins SemiBold" panose="00000700000000000000" pitchFamily="2" charset="0"/>
                          <a:ea typeface="Times New Roman" panose="02020603050405020304" pitchFamily="18" charset="0"/>
                          <a:cs typeface="Times New Roman" panose="02020603050405020304" pitchFamily="18" charset="0"/>
                        </a:rPr>
                        <a:t>Potable  </a:t>
                      </a:r>
                      <a:endParaRPr lang="en-AU" sz="1100" dirty="0">
                        <a:solidFill>
                          <a:schemeClr val="tx1">
                            <a:lumMod val="75000"/>
                            <a:lumOff val="2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ctr" latinLnBrk="1">
                        <a:lnSpc>
                          <a:spcPct val="100000"/>
                        </a:lnSpc>
                        <a:spcAft>
                          <a:spcPts val="0"/>
                        </a:spcAft>
                      </a:pPr>
                      <a:r>
                        <a:rPr lang="en-US" sz="1400" kern="1200" dirty="0">
                          <a:solidFill>
                            <a:schemeClr val="tx1">
                              <a:lumMod val="75000"/>
                              <a:lumOff val="25000"/>
                            </a:schemeClr>
                          </a:solidFill>
                          <a:effectLst/>
                          <a:latin typeface="Poppins SemiBold" panose="00000700000000000000" pitchFamily="2" charset="0"/>
                          <a:ea typeface="Times New Roman" panose="02020603050405020304" pitchFamily="18" charset="0"/>
                          <a:cs typeface="Times New Roman" panose="02020603050405020304" pitchFamily="18" charset="0"/>
                        </a:rPr>
                        <a:t>water </a:t>
                      </a:r>
                      <a:r>
                        <a:rPr lang="en-US" sz="1400" kern="1200" spc="-20" dirty="0">
                          <a:solidFill>
                            <a:schemeClr val="tx1">
                              <a:lumMod val="75000"/>
                              <a:lumOff val="25000"/>
                            </a:schemeClr>
                          </a:solidFill>
                          <a:effectLst/>
                          <a:latin typeface="Poppins SemiBold" panose="00000700000000000000" pitchFamily="2" charset="0"/>
                          <a:ea typeface="Times New Roman" panose="02020603050405020304" pitchFamily="18" charset="0"/>
                          <a:cs typeface="Times New Roman" panose="02020603050405020304" pitchFamily="18" charset="0"/>
                        </a:rPr>
                        <a:t>(KL)</a:t>
                      </a:r>
                      <a:endParaRPr lang="en-AU" sz="1100" dirty="0">
                        <a:solidFill>
                          <a:schemeClr val="tx1">
                            <a:lumMod val="75000"/>
                            <a:lumOff val="25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rgbClr val="349437"/>
                      </a:solidFill>
                      <a:prstDash val="solid"/>
                      <a:round/>
                      <a:headEnd type="none" w="med" len="med"/>
                      <a:tailEnd type="none" w="med" len="med"/>
                    </a:lnB>
                  </a:tcPr>
                </a:tc>
                <a:tc>
                  <a:txBody>
                    <a:bodyPr/>
                    <a:lstStyle/>
                    <a:p>
                      <a:pPr algn="ctr" latinLnBrk="1">
                        <a:lnSpc>
                          <a:spcPct val="100000"/>
                        </a:lnSpc>
                        <a:spcAft>
                          <a:spcPts val="0"/>
                        </a:spcAft>
                      </a:pPr>
                      <a:r>
                        <a:rPr lang="en-US" sz="1400" kern="1200" dirty="0">
                          <a:solidFill>
                            <a:schemeClr val="tx1">
                              <a:lumMod val="75000"/>
                              <a:lumOff val="25000"/>
                            </a:schemeClr>
                          </a:solidFill>
                          <a:effectLst/>
                          <a:latin typeface="Poppins SemiBold" panose="00000700000000000000" pitchFamily="2" charset="0"/>
                          <a:ea typeface="Times New Roman" panose="02020603050405020304" pitchFamily="18" charset="0"/>
                          <a:cs typeface="Times New Roman" panose="02020603050405020304" pitchFamily="18" charset="0"/>
                        </a:rPr>
                        <a:t>Electricity</a:t>
                      </a:r>
                      <a:r>
                        <a:rPr lang="en-US" sz="1400" kern="1200" spc="-10" dirty="0">
                          <a:solidFill>
                            <a:schemeClr val="tx1">
                              <a:lumMod val="75000"/>
                              <a:lumOff val="25000"/>
                            </a:schemeClr>
                          </a:solidFill>
                          <a:effectLst/>
                          <a:latin typeface="Poppins SemiBold" panose="00000700000000000000" pitchFamily="2" charset="0"/>
                          <a:ea typeface="Times New Roman" panose="02020603050405020304" pitchFamily="18" charset="0"/>
                          <a:cs typeface="Times New Roman" panose="02020603050405020304" pitchFamily="18" charset="0"/>
                        </a:rPr>
                        <a:t> </a:t>
                      </a:r>
                      <a:endParaRPr lang="en-AU" sz="1100" dirty="0">
                        <a:solidFill>
                          <a:schemeClr val="tx1">
                            <a:lumMod val="75000"/>
                            <a:lumOff val="2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ctr" latinLnBrk="1">
                        <a:lnSpc>
                          <a:spcPct val="100000"/>
                        </a:lnSpc>
                        <a:spcAft>
                          <a:spcPts val="0"/>
                        </a:spcAft>
                      </a:pPr>
                      <a:r>
                        <a:rPr lang="en-US" sz="1400" kern="1200" spc="-10" dirty="0">
                          <a:solidFill>
                            <a:schemeClr val="tx1">
                              <a:lumMod val="75000"/>
                              <a:lumOff val="25000"/>
                            </a:schemeClr>
                          </a:solidFill>
                          <a:effectLst/>
                          <a:latin typeface="Poppins SemiBold" panose="00000700000000000000" pitchFamily="2" charset="0"/>
                          <a:ea typeface="Times New Roman" panose="02020603050405020304" pitchFamily="18" charset="0"/>
                          <a:cs typeface="Times New Roman" panose="02020603050405020304" pitchFamily="18" charset="0"/>
                        </a:rPr>
                        <a:t>(kWh)</a:t>
                      </a:r>
                      <a:endParaRPr lang="en-AU" sz="1100" dirty="0">
                        <a:solidFill>
                          <a:schemeClr val="tx1">
                            <a:lumMod val="75000"/>
                            <a:lumOff val="25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12700" cap="flat" cmpd="sng" algn="ctr">
                      <a:solidFill>
                        <a:schemeClr val="accent1"/>
                      </a:solidFill>
                      <a:prstDash val="solid"/>
                      <a:round/>
                      <a:headEnd type="none" w="med" len="med"/>
                      <a:tailEnd type="none" w="med" len="med"/>
                    </a:lnL>
                    <a:lnR>
                      <a:noFill/>
                    </a:lnR>
                    <a:lnT>
                      <a:noFill/>
                    </a:lnT>
                    <a:lnB w="12700" cap="flat" cmpd="sng" algn="ctr">
                      <a:solidFill>
                        <a:srgbClr val="349437"/>
                      </a:solidFill>
                      <a:prstDash val="solid"/>
                      <a:round/>
                      <a:headEnd type="none" w="med" len="med"/>
                      <a:tailEnd type="none" w="med" len="med"/>
                    </a:lnB>
                    <a:noFill/>
                  </a:tcPr>
                </a:tc>
                <a:extLst>
                  <a:ext uri="{0D108BD9-81ED-4DB2-BD59-A6C34878D82A}">
                    <a16:rowId xmlns:a16="http://schemas.microsoft.com/office/drawing/2014/main" val="1341801086"/>
                  </a:ext>
                </a:extLst>
              </a:tr>
              <a:tr h="576000">
                <a:tc>
                  <a:txBody>
                    <a:bodyPr/>
                    <a:lstStyle/>
                    <a:p>
                      <a:pPr latinLnBrk="1">
                        <a:lnSpc>
                          <a:spcPct val="107000"/>
                        </a:lnSpc>
                        <a:spcAft>
                          <a:spcPts val="800"/>
                        </a:spcAft>
                      </a:pPr>
                      <a:r>
                        <a:rPr lang="en-US" sz="1400" kern="1200" spc="-10" dirty="0">
                          <a:solidFill>
                            <a:schemeClr val="accent1"/>
                          </a:solidFill>
                          <a:effectLst/>
                          <a:latin typeface="Poppins SemiBold"/>
                          <a:ea typeface="Times New Roman" panose="02020603050405020304" pitchFamily="18" charset="0"/>
                          <a:cs typeface="Times New Roman"/>
                        </a:rPr>
                        <a:t>Baseline </a:t>
                      </a:r>
                      <a:r>
                        <a:rPr lang="en-US" sz="1400" kern="1200" dirty="0">
                          <a:solidFill>
                            <a:schemeClr val="accent1"/>
                          </a:solidFill>
                          <a:effectLst/>
                          <a:latin typeface="Poppins SemiBold"/>
                          <a:ea typeface="Times New Roman" panose="02020603050405020304" pitchFamily="18" charset="0"/>
                          <a:cs typeface="Times New Roman"/>
                        </a:rPr>
                        <a:t>YTD 2018-</a:t>
                      </a:r>
                      <a:r>
                        <a:rPr lang="en-US" sz="1400" kern="1200" spc="-20" dirty="0">
                          <a:solidFill>
                            <a:schemeClr val="accent1"/>
                          </a:solidFill>
                          <a:effectLst/>
                          <a:latin typeface="Poppins SemiBold"/>
                          <a:ea typeface="Times New Roman" panose="02020603050405020304" pitchFamily="18" charset="0"/>
                          <a:cs typeface="Times New Roman"/>
                        </a:rPr>
                        <a:t>19*</a:t>
                      </a:r>
                      <a:endParaRPr lang="en-AU" sz="1100"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80340" marR="0" marT="0" marB="0" anchor="ctr">
                    <a:lnL>
                      <a:noFill/>
                    </a:lnL>
                    <a:lnR w="28575"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5AA2C"/>
                    </a:solidFill>
                  </a:tcPr>
                </a:tc>
                <a:tc>
                  <a:txBody>
                    <a:bodyPr/>
                    <a:lstStyle/>
                    <a:p>
                      <a:pPr algn="ctr" latinLnBrk="1">
                        <a:lnSpc>
                          <a:spcPct val="107000"/>
                        </a:lnSpc>
                        <a:spcAft>
                          <a:spcPts val="800"/>
                        </a:spcAft>
                        <a:tabLst>
                          <a:tab pos="1349375" algn="l"/>
                        </a:tabLst>
                      </a:pPr>
                      <a:r>
                        <a:rPr lang="en-US" sz="1200" kern="1200" spc="-25" dirty="0">
                          <a:solidFill>
                            <a:schemeClr val="tx1">
                              <a:lumMod val="75000"/>
                              <a:lumOff val="25000"/>
                            </a:schemeClr>
                          </a:solidFill>
                          <a:effectLst/>
                          <a:latin typeface="Poppins Medium" panose="00000600000000000000" pitchFamily="2" charset="0"/>
                          <a:ea typeface="Times New Roman" panose="02020603050405020304" pitchFamily="18" charset="0"/>
                          <a:cs typeface="Times New Roman" panose="02020603050405020304" pitchFamily="18" charset="0"/>
                        </a:rPr>
                        <a:t>65.9%</a:t>
                      </a:r>
                      <a:endParaRPr lang="en-AU" sz="1100" dirty="0">
                        <a:solidFill>
                          <a:schemeClr val="tx1">
                            <a:lumMod val="75000"/>
                            <a:lumOff val="25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28575" cap="flat" cmpd="sng" algn="ctr">
                      <a:solidFill>
                        <a:srgbClr val="349437"/>
                      </a:solidFill>
                      <a:prstDash val="solid"/>
                      <a:round/>
                      <a:headEnd type="none" w="med" len="med"/>
                      <a:tailEnd type="none" w="med" len="med"/>
                    </a:lnL>
                    <a:lnR w="28575"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noFill/>
                  </a:tcPr>
                </a:tc>
                <a:tc>
                  <a:txBody>
                    <a:bodyPr/>
                    <a:lstStyle/>
                    <a:p>
                      <a:pPr algn="ctr" latinLnBrk="1">
                        <a:lnSpc>
                          <a:spcPct val="107000"/>
                        </a:lnSpc>
                        <a:spcAft>
                          <a:spcPts val="800"/>
                        </a:spcAft>
                      </a:pPr>
                      <a:r>
                        <a:rPr lang="en-US" sz="1200" kern="1200" spc="-10" dirty="0">
                          <a:solidFill>
                            <a:schemeClr val="tx1">
                              <a:lumMod val="75000"/>
                              <a:lumOff val="25000"/>
                            </a:schemeClr>
                          </a:solidFill>
                          <a:effectLst/>
                          <a:latin typeface="Poppins Medium" panose="00000600000000000000" pitchFamily="2" charset="0"/>
                          <a:ea typeface="Times New Roman" panose="02020603050405020304" pitchFamily="18" charset="0"/>
                          <a:cs typeface="Times New Roman" panose="02020603050405020304" pitchFamily="18" charset="0"/>
                        </a:rPr>
                        <a:t>20,955.53</a:t>
                      </a:r>
                      <a:endParaRPr lang="en-AU" sz="1100" dirty="0">
                        <a:solidFill>
                          <a:schemeClr val="tx1">
                            <a:lumMod val="75000"/>
                            <a:lumOff val="25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28575" cap="flat" cmpd="sng" algn="ctr">
                      <a:solidFill>
                        <a:srgbClr val="349437"/>
                      </a:solidFill>
                      <a:prstDash val="solid"/>
                      <a:round/>
                      <a:headEnd type="none" w="med" len="med"/>
                      <a:tailEnd type="none" w="med" len="med"/>
                    </a:lnL>
                    <a:lnR w="28575"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ctr" latinLnBrk="1">
                        <a:lnSpc>
                          <a:spcPct val="107000"/>
                        </a:lnSpc>
                        <a:spcAft>
                          <a:spcPts val="800"/>
                        </a:spcAft>
                      </a:pPr>
                      <a:r>
                        <a:rPr lang="en-US" sz="1200" kern="1200" spc="-10" dirty="0">
                          <a:solidFill>
                            <a:schemeClr val="tx1">
                              <a:lumMod val="75000"/>
                              <a:lumOff val="25000"/>
                            </a:schemeClr>
                          </a:solidFill>
                          <a:effectLst/>
                          <a:latin typeface="Poppins Medium" panose="00000600000000000000" pitchFamily="2" charset="0"/>
                          <a:ea typeface="Times New Roman" panose="02020603050405020304" pitchFamily="18" charset="0"/>
                          <a:cs typeface="Times New Roman" panose="02020603050405020304" pitchFamily="18" charset="0"/>
                        </a:rPr>
                        <a:t>667, 044</a:t>
                      </a:r>
                    </a:p>
                  </a:txBody>
                  <a:tcPr marL="125730" marR="125730" marT="9525" marB="0" anchor="ctr">
                    <a:lnL w="28575"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noFill/>
                  </a:tcPr>
                </a:tc>
                <a:extLst>
                  <a:ext uri="{0D108BD9-81ED-4DB2-BD59-A6C34878D82A}">
                    <a16:rowId xmlns:a16="http://schemas.microsoft.com/office/drawing/2014/main" val="2639757121"/>
                  </a:ext>
                </a:extLst>
              </a:tr>
              <a:tr h="576000">
                <a:tc>
                  <a:txBody>
                    <a:bodyPr/>
                    <a:lstStyle/>
                    <a:p>
                      <a:pPr latinLnBrk="1">
                        <a:lnSpc>
                          <a:spcPct val="107000"/>
                        </a:lnSpc>
                        <a:spcAft>
                          <a:spcPts val="800"/>
                        </a:spcAft>
                        <a:tabLst>
                          <a:tab pos="1349375" algn="l"/>
                        </a:tabLst>
                      </a:pPr>
                      <a:r>
                        <a:rPr lang="en-US" sz="1400" kern="1200" spc="-10" dirty="0">
                          <a:solidFill>
                            <a:schemeClr val="accent1"/>
                          </a:solidFill>
                          <a:effectLst/>
                          <a:latin typeface="Poppins SemiBold" panose="00000700000000000000" pitchFamily="2" charset="0"/>
                          <a:ea typeface="Times New Roman" panose="02020603050405020304" pitchFamily="18" charset="0"/>
                          <a:cs typeface="Times New Roman" panose="02020603050405020304" pitchFamily="18" charset="0"/>
                        </a:rPr>
                        <a:t>Actual YTD</a:t>
                      </a:r>
                      <a:r>
                        <a:rPr lang="en-US" sz="1400" kern="1200" dirty="0">
                          <a:solidFill>
                            <a:schemeClr val="accent1"/>
                          </a:solidFill>
                          <a:effectLst/>
                          <a:latin typeface="Poppins SemiBold" panose="00000700000000000000" pitchFamily="2" charset="0"/>
                          <a:ea typeface="Times New Roman" panose="02020603050405020304" pitchFamily="18" charset="0"/>
                          <a:cs typeface="Times New Roman" panose="02020603050405020304" pitchFamily="18" charset="0"/>
                        </a:rPr>
                        <a:t> 2023-</a:t>
                      </a:r>
                      <a:r>
                        <a:rPr lang="en-US" sz="1400" kern="1200" spc="-25" dirty="0">
                          <a:solidFill>
                            <a:schemeClr val="accent1"/>
                          </a:solidFill>
                          <a:effectLst/>
                          <a:latin typeface="Poppins SemiBold" panose="00000700000000000000" pitchFamily="2" charset="0"/>
                          <a:ea typeface="Times New Roman" panose="02020603050405020304" pitchFamily="18" charset="0"/>
                          <a:cs typeface="Times New Roman" panose="02020603050405020304" pitchFamily="18" charset="0"/>
                        </a:rPr>
                        <a:t>24</a:t>
                      </a:r>
                      <a:endParaRPr lang="en-AU" sz="1100"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80340" marR="0" marT="0" marB="0" anchor="ctr">
                    <a:lnL>
                      <a:noFill/>
                    </a:lnL>
                    <a:lnR w="28575" cap="flat" cmpd="sng" algn="ctr">
                      <a:solidFill>
                        <a:srgbClr val="349437"/>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5AA2C"/>
                    </a:solidFill>
                  </a:tcPr>
                </a:tc>
                <a:tc>
                  <a:txBody>
                    <a:bodyPr/>
                    <a:lstStyle/>
                    <a:p>
                      <a:pPr marL="0" marR="0" lvl="0" indent="0" algn="ctr" defTabSz="1219170" rtl="0" eaLnBrk="1" fontAlgn="auto" latinLnBrk="1" hangingPunct="1">
                        <a:lnSpc>
                          <a:spcPct val="107000"/>
                        </a:lnSpc>
                        <a:spcBef>
                          <a:spcPts val="0"/>
                        </a:spcBef>
                        <a:spcAft>
                          <a:spcPts val="800"/>
                        </a:spcAft>
                        <a:buClrTx/>
                        <a:buSzTx/>
                        <a:buFontTx/>
                        <a:buNone/>
                        <a:tabLst>
                          <a:tab pos="1349375" algn="l"/>
                        </a:tabLst>
                        <a:defRPr/>
                      </a:pPr>
                      <a:r>
                        <a:rPr lang="en-US" sz="1200" kern="1200" dirty="0">
                          <a:solidFill>
                            <a:schemeClr val="tx1">
                              <a:lumMod val="75000"/>
                              <a:lumOff val="25000"/>
                            </a:schemeClr>
                          </a:solidFill>
                          <a:effectLst/>
                          <a:latin typeface="Poppins Medium" panose="00000600000000000000" pitchFamily="2" charset="0"/>
                          <a:ea typeface="Times New Roman" panose="02020603050405020304" pitchFamily="18" charset="0"/>
                          <a:cs typeface="Times New Roman" panose="02020603050405020304" pitchFamily="18" charset="0"/>
                        </a:rPr>
                        <a:t>66.5% </a:t>
                      </a:r>
                      <a:r>
                        <a:rPr lang="en-US" sz="1000" kern="1200" dirty="0">
                          <a:solidFill>
                            <a:srgbClr val="37A737"/>
                          </a:solidFill>
                          <a:effectLst/>
                          <a:latin typeface="Poppins Medium" panose="00000600000000000000" pitchFamily="2" charset="0"/>
                          <a:ea typeface="Times New Roman" panose="02020603050405020304" pitchFamily="18" charset="0"/>
                          <a:cs typeface="Times New Roman" panose="02020603050405020304" pitchFamily="18" charset="0"/>
                        </a:rPr>
                        <a:t>+0.6%</a:t>
                      </a:r>
                      <a:endParaRPr lang="en-AU" sz="1000" dirty="0">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28575" cap="flat" cmpd="sng" algn="ctr">
                      <a:solidFill>
                        <a:srgbClr val="349437"/>
                      </a:solidFill>
                      <a:prstDash val="solid"/>
                      <a:round/>
                      <a:headEnd type="none" w="med" len="med"/>
                      <a:tailEnd type="none" w="med" len="med"/>
                    </a:lnL>
                    <a:lnR w="28575"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noFill/>
                  </a:tcPr>
                </a:tc>
                <a:tc>
                  <a:txBody>
                    <a:bodyPr/>
                    <a:lstStyle/>
                    <a:p>
                      <a:pPr algn="ctr" latinLnBrk="1">
                        <a:lnSpc>
                          <a:spcPct val="107000"/>
                        </a:lnSpc>
                        <a:spcAft>
                          <a:spcPts val="800"/>
                        </a:spcAft>
                      </a:pPr>
                      <a:r>
                        <a:rPr lang="en-US" sz="1200" kern="1200" dirty="0">
                          <a:solidFill>
                            <a:schemeClr val="tx1">
                              <a:lumMod val="75000"/>
                              <a:lumOff val="25000"/>
                            </a:schemeClr>
                          </a:solidFill>
                          <a:effectLst/>
                          <a:latin typeface="Poppins Medium" panose="00000600000000000000" pitchFamily="2" charset="0"/>
                          <a:ea typeface="Times New Roman" panose="02020603050405020304" pitchFamily="18" charset="0"/>
                          <a:cs typeface="Times New Roman" panose="02020603050405020304" pitchFamily="18" charset="0"/>
                        </a:rPr>
                        <a:t>18,497.48</a:t>
                      </a:r>
                      <a:r>
                        <a:rPr lang="en-US" sz="1200" kern="1200" dirty="0">
                          <a:solidFill>
                            <a:srgbClr val="000000"/>
                          </a:solidFill>
                          <a:effectLst/>
                          <a:latin typeface="Poppins Medium" panose="00000600000000000000" pitchFamily="2" charset="0"/>
                          <a:ea typeface="Times New Roman" panose="02020603050405020304" pitchFamily="18" charset="0"/>
                          <a:cs typeface="Times New Roman" panose="02020603050405020304" pitchFamily="18" charset="0"/>
                        </a:rPr>
                        <a:t> </a:t>
                      </a:r>
                      <a:r>
                        <a:rPr lang="en-US" sz="1000" kern="1200" dirty="0">
                          <a:solidFill>
                            <a:srgbClr val="37A737"/>
                          </a:solidFill>
                          <a:effectLst/>
                          <a:latin typeface="Poppins Medium" panose="00000600000000000000" pitchFamily="2" charset="0"/>
                          <a:ea typeface="Times New Roman" panose="02020603050405020304" pitchFamily="18" charset="0"/>
                          <a:cs typeface="Times New Roman" panose="02020603050405020304" pitchFamily="18" charset="0"/>
                        </a:rPr>
                        <a:t>-11.7%</a:t>
                      </a:r>
                      <a:endParaRPr lang="en-AU" sz="1000" kern="1200" dirty="0">
                        <a:solidFill>
                          <a:srgbClr val="37A737"/>
                        </a:solidFill>
                        <a:effectLst/>
                        <a:latin typeface="Poppins Medium" panose="00000600000000000000" pitchFamily="2" charset="0"/>
                        <a:ea typeface="Yu Mincho" panose="02020400000000000000" pitchFamily="18" charset="-128"/>
                        <a:cs typeface="Times New Roman" panose="02020603050405020304" pitchFamily="18" charset="0"/>
                      </a:endParaRPr>
                    </a:p>
                  </a:txBody>
                  <a:tcPr marL="125730" marR="125730" marT="9525" marB="0" anchor="ctr">
                    <a:lnL w="28575" cap="flat" cmpd="sng" algn="ctr">
                      <a:solidFill>
                        <a:srgbClr val="349437"/>
                      </a:solidFill>
                      <a:prstDash val="solid"/>
                      <a:round/>
                      <a:headEnd type="none" w="med" len="med"/>
                      <a:tailEnd type="none" w="med" len="med"/>
                    </a:lnL>
                    <a:lnR w="28575"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ctr" latinLnBrk="1">
                        <a:lnSpc>
                          <a:spcPct val="107000"/>
                        </a:lnSpc>
                        <a:spcAft>
                          <a:spcPts val="800"/>
                        </a:spcAft>
                      </a:pPr>
                      <a:r>
                        <a:rPr lang="en-US" sz="1200" kern="1200" dirty="0">
                          <a:solidFill>
                            <a:schemeClr val="tx1">
                              <a:lumMod val="75000"/>
                              <a:lumOff val="25000"/>
                            </a:schemeClr>
                          </a:solidFill>
                          <a:effectLst/>
                          <a:latin typeface="Poppins Medium"/>
                          <a:ea typeface="Times New Roman" panose="02020603050405020304" pitchFamily="18" charset="0"/>
                          <a:cs typeface="Times New Roman"/>
                        </a:rPr>
                        <a:t>610,144 </a:t>
                      </a:r>
                      <a:r>
                        <a:rPr lang="en-US" sz="1000" kern="1200" dirty="0">
                          <a:solidFill>
                            <a:srgbClr val="37A737"/>
                          </a:solidFill>
                          <a:effectLst/>
                          <a:latin typeface="Poppins Medium" panose="00000600000000000000" pitchFamily="2" charset="0"/>
                          <a:ea typeface="Times New Roman" panose="02020603050405020304" pitchFamily="18" charset="0"/>
                          <a:cs typeface="Times New Roman" panose="02020603050405020304" pitchFamily="18" charset="0"/>
                        </a:rPr>
                        <a:t>–2.8% </a:t>
                      </a:r>
                      <a:r>
                        <a:rPr lang="en-US" sz="1000" kern="1200" dirty="0">
                          <a:solidFill>
                            <a:srgbClr val="35AA2C"/>
                          </a:solidFill>
                          <a:effectLst/>
                          <a:latin typeface="Poppins Medium"/>
                          <a:ea typeface="Times New Roman" panose="02020603050405020304" pitchFamily="18" charset="0"/>
                          <a:cs typeface="Times New Roman"/>
                        </a:rPr>
                        <a:t>**</a:t>
                      </a:r>
                      <a:endParaRPr lang="en-AU" sz="1000" dirty="0">
                        <a:solidFill>
                          <a:srgbClr val="35AA2C"/>
                        </a:solidFill>
                        <a:effectLst/>
                        <a:latin typeface="Poppins Medium"/>
                        <a:ea typeface="Yu Mincho" panose="02020400000000000000" pitchFamily="18" charset="-128"/>
                        <a:cs typeface="Times New Roman"/>
                      </a:endParaRPr>
                    </a:p>
                  </a:txBody>
                  <a:tcPr marL="125730" marR="125730" marT="9525" marB="0" anchor="ctr">
                    <a:lnL w="28575"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noFill/>
                  </a:tcPr>
                </a:tc>
                <a:extLst>
                  <a:ext uri="{0D108BD9-81ED-4DB2-BD59-A6C34878D82A}">
                    <a16:rowId xmlns:a16="http://schemas.microsoft.com/office/drawing/2014/main" val="82704981"/>
                  </a:ext>
                </a:extLst>
              </a:tr>
              <a:tr h="576000">
                <a:tc>
                  <a:txBody>
                    <a:bodyPr/>
                    <a:lstStyle/>
                    <a:p>
                      <a:pPr latinLnBrk="1">
                        <a:lnSpc>
                          <a:spcPct val="107000"/>
                        </a:lnSpc>
                        <a:spcAft>
                          <a:spcPts val="800"/>
                        </a:spcAft>
                        <a:tabLst>
                          <a:tab pos="1349375" algn="l"/>
                        </a:tabLst>
                      </a:pPr>
                      <a:r>
                        <a:rPr lang="en-US" sz="1400" kern="1200" dirty="0">
                          <a:solidFill>
                            <a:schemeClr val="accent1"/>
                          </a:solidFill>
                          <a:effectLst/>
                          <a:latin typeface="Poppins SemiBold" panose="00000700000000000000" pitchFamily="2" charset="0"/>
                          <a:ea typeface="Times New Roman" panose="02020603050405020304" pitchFamily="18" charset="0"/>
                          <a:cs typeface="Times New Roman" panose="02020603050405020304" pitchFamily="18" charset="0"/>
                        </a:rPr>
                        <a:t>2027 </a:t>
                      </a:r>
                      <a:r>
                        <a:rPr lang="en-US" sz="1400" kern="1200" spc="-10" dirty="0">
                          <a:solidFill>
                            <a:schemeClr val="accent1"/>
                          </a:solidFill>
                          <a:effectLst/>
                          <a:latin typeface="Poppins SemiBold" panose="00000700000000000000" pitchFamily="2" charset="0"/>
                          <a:ea typeface="Times New Roman" panose="02020603050405020304" pitchFamily="18" charset="0"/>
                          <a:cs typeface="Times New Roman" panose="02020603050405020304" pitchFamily="18" charset="0"/>
                        </a:rPr>
                        <a:t>target</a:t>
                      </a:r>
                      <a:endParaRPr lang="en-AU" sz="1100"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80340" marR="0" marT="0" marB="0" anchor="ctr">
                    <a:lnL>
                      <a:noFill/>
                    </a:lnL>
                    <a:lnR w="28575" cap="flat" cmpd="sng" algn="ctr">
                      <a:solidFill>
                        <a:srgbClr val="349437"/>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5AA2C"/>
                    </a:solidFill>
                  </a:tcPr>
                </a:tc>
                <a:tc>
                  <a:txBody>
                    <a:bodyPr/>
                    <a:lstStyle/>
                    <a:p>
                      <a:pPr algn="ctr" latinLnBrk="1">
                        <a:lnSpc>
                          <a:spcPct val="107000"/>
                        </a:lnSpc>
                        <a:spcAft>
                          <a:spcPts val="800"/>
                        </a:spcAft>
                        <a:tabLst>
                          <a:tab pos="1349375" algn="l"/>
                        </a:tabLst>
                      </a:pPr>
                      <a:r>
                        <a:rPr lang="en-US" sz="1200" kern="1200" spc="-25" dirty="0">
                          <a:solidFill>
                            <a:schemeClr val="tx1">
                              <a:lumMod val="75000"/>
                              <a:lumOff val="25000"/>
                            </a:schemeClr>
                          </a:solidFill>
                          <a:effectLst/>
                          <a:latin typeface="Poppins Medium" panose="00000600000000000000" pitchFamily="2" charset="0"/>
                          <a:ea typeface="Times New Roman" panose="02020603050405020304" pitchFamily="18" charset="0"/>
                          <a:cs typeface="Times New Roman" panose="02020603050405020304" pitchFamily="18" charset="0"/>
                        </a:rPr>
                        <a:t>85%</a:t>
                      </a:r>
                      <a:endParaRPr lang="en-AU" sz="1100" dirty="0">
                        <a:solidFill>
                          <a:schemeClr val="tx1">
                            <a:lumMod val="75000"/>
                            <a:lumOff val="25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28575" cap="flat" cmpd="sng" algn="ctr">
                      <a:solidFill>
                        <a:srgbClr val="349437"/>
                      </a:solidFill>
                      <a:prstDash val="solid"/>
                      <a:round/>
                      <a:headEnd type="none" w="med" len="med"/>
                      <a:tailEnd type="none" w="med" len="med"/>
                    </a:lnL>
                    <a:lnR w="28575"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noFill/>
                  </a:tcPr>
                </a:tc>
                <a:tc>
                  <a:txBody>
                    <a:bodyPr/>
                    <a:lstStyle/>
                    <a:p>
                      <a:pPr algn="ctr" latinLnBrk="1">
                        <a:lnSpc>
                          <a:spcPct val="107000"/>
                        </a:lnSpc>
                        <a:spcAft>
                          <a:spcPts val="800"/>
                        </a:spcAft>
                      </a:pPr>
                      <a:r>
                        <a:rPr lang="en-US" sz="1200" kern="1200" spc="-10" dirty="0">
                          <a:solidFill>
                            <a:schemeClr val="tx1">
                              <a:lumMod val="75000"/>
                              <a:lumOff val="25000"/>
                            </a:schemeClr>
                          </a:solidFill>
                          <a:effectLst/>
                          <a:latin typeface="Poppins Medium"/>
                          <a:ea typeface="Times New Roman" panose="02020603050405020304" pitchFamily="18" charset="0"/>
                          <a:cs typeface="Times New Roman"/>
                        </a:rPr>
                        <a:t>10% reduction</a:t>
                      </a:r>
                      <a:endParaRPr lang="en-AU" sz="1100" dirty="0">
                        <a:solidFill>
                          <a:schemeClr val="tx1">
                            <a:lumMod val="75000"/>
                            <a:lumOff val="25000"/>
                          </a:schemeClr>
                        </a:solidFill>
                        <a:effectLst/>
                        <a:latin typeface="Poppins Medium"/>
                        <a:ea typeface="Yu Mincho" panose="02020400000000000000" pitchFamily="18" charset="-128"/>
                        <a:cs typeface="Times New Roman"/>
                      </a:endParaRPr>
                    </a:p>
                  </a:txBody>
                  <a:tcPr marL="125730" marR="125730" marT="9525" marB="0" anchor="ctr">
                    <a:lnL w="28575" cap="flat" cmpd="sng" algn="ctr">
                      <a:solidFill>
                        <a:srgbClr val="349437"/>
                      </a:solidFill>
                      <a:prstDash val="solid"/>
                      <a:round/>
                      <a:headEnd type="none" w="med" len="med"/>
                      <a:tailEnd type="none" w="med" len="med"/>
                    </a:lnL>
                    <a:lnR w="28575"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ctr" latinLnBrk="1">
                        <a:lnSpc>
                          <a:spcPct val="107000"/>
                        </a:lnSpc>
                        <a:spcAft>
                          <a:spcPts val="800"/>
                        </a:spcAft>
                      </a:pPr>
                      <a:r>
                        <a:rPr lang="en-US" sz="1200" kern="1200" dirty="0">
                          <a:solidFill>
                            <a:schemeClr val="tx1">
                              <a:lumMod val="75000"/>
                              <a:lumOff val="25000"/>
                            </a:schemeClr>
                          </a:solidFill>
                          <a:effectLst/>
                          <a:latin typeface="Poppins Medium" panose="00000600000000000000" pitchFamily="2" charset="0"/>
                          <a:ea typeface="Times New Roman" panose="02020603050405020304" pitchFamily="18" charset="0"/>
                          <a:cs typeface="Times New Roman" panose="02020603050405020304" pitchFamily="18" charset="0"/>
                        </a:rPr>
                        <a:t>25% </a:t>
                      </a:r>
                      <a:r>
                        <a:rPr lang="en-US" sz="1200" kern="1200" spc="-10" dirty="0">
                          <a:solidFill>
                            <a:schemeClr val="tx1">
                              <a:lumMod val="75000"/>
                              <a:lumOff val="25000"/>
                            </a:schemeClr>
                          </a:solidFill>
                          <a:effectLst/>
                          <a:latin typeface="Poppins Medium" panose="00000600000000000000" pitchFamily="2" charset="0"/>
                          <a:ea typeface="Times New Roman" panose="02020603050405020304" pitchFamily="18" charset="0"/>
                          <a:cs typeface="Times New Roman" panose="02020603050405020304" pitchFamily="18" charset="0"/>
                        </a:rPr>
                        <a:t>reduction</a:t>
                      </a:r>
                      <a:endParaRPr lang="en-AU" sz="1100" dirty="0">
                        <a:solidFill>
                          <a:schemeClr val="tx1">
                            <a:lumMod val="75000"/>
                            <a:lumOff val="25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28575"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noFill/>
                  </a:tcPr>
                </a:tc>
                <a:extLst>
                  <a:ext uri="{0D108BD9-81ED-4DB2-BD59-A6C34878D82A}">
                    <a16:rowId xmlns:a16="http://schemas.microsoft.com/office/drawing/2014/main" val="3049987682"/>
                  </a:ext>
                </a:extLst>
              </a:tr>
              <a:tr h="900000">
                <a:tc>
                  <a:txBody>
                    <a:bodyPr/>
                    <a:lstStyle/>
                    <a:p>
                      <a:pPr latinLnBrk="1">
                        <a:lnSpc>
                          <a:spcPct val="107000"/>
                        </a:lnSpc>
                        <a:spcAft>
                          <a:spcPts val="800"/>
                        </a:spcAft>
                        <a:tabLst>
                          <a:tab pos="1349375" algn="l"/>
                        </a:tabLst>
                      </a:pPr>
                      <a:r>
                        <a:rPr lang="en-US" sz="1400" kern="1200" dirty="0">
                          <a:solidFill>
                            <a:schemeClr val="accent1"/>
                          </a:solidFill>
                          <a:effectLst/>
                          <a:latin typeface="Poppins SemiBold" panose="00000700000000000000" pitchFamily="2" charset="0"/>
                          <a:ea typeface="Times New Roman" panose="02020603050405020304" pitchFamily="18" charset="0"/>
                          <a:cs typeface="Times New Roman" panose="02020603050405020304" pitchFamily="18" charset="0"/>
                        </a:rPr>
                        <a:t>Status</a:t>
                      </a:r>
                      <a:endParaRPr lang="en-AU" sz="1100"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180340" marR="0" marT="0" marB="0" anchor="ctr">
                    <a:lnL>
                      <a:noFill/>
                    </a:lnL>
                    <a:lnR w="28575" cap="flat" cmpd="sng" algn="ctr">
                      <a:solidFill>
                        <a:srgbClr val="349437"/>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solidFill>
                      <a:srgbClr val="35AA2C"/>
                    </a:solidFill>
                  </a:tcPr>
                </a:tc>
                <a:tc>
                  <a:txBody>
                    <a:bodyPr/>
                    <a:lstStyle/>
                    <a:p>
                      <a:pPr marL="109855" algn="ctr" latinLnBrk="1">
                        <a:lnSpc>
                          <a:spcPct val="107000"/>
                        </a:lnSpc>
                        <a:spcAft>
                          <a:spcPts val="800"/>
                        </a:spcAft>
                        <a:tabLst>
                          <a:tab pos="1349375" algn="l"/>
                        </a:tabLst>
                      </a:pPr>
                      <a:r>
                        <a:rPr lang="en-US" sz="1200" kern="1200" spc="-25" dirty="0">
                          <a:solidFill>
                            <a:srgbClr val="000000"/>
                          </a:solidFill>
                          <a:effectLst/>
                          <a:latin typeface="Poppins Medium" panose="00000600000000000000" pitchFamily="2"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28575" cap="flat" cmpd="sng" algn="ctr">
                      <a:solidFill>
                        <a:srgbClr val="349437"/>
                      </a:solidFill>
                      <a:prstDash val="solid"/>
                      <a:round/>
                      <a:headEnd type="none" w="med" len="med"/>
                      <a:tailEnd type="none" w="med" len="med"/>
                    </a:lnL>
                    <a:lnR w="28575"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a:noFill/>
                    </a:lnB>
                    <a:noFill/>
                  </a:tcPr>
                </a:tc>
                <a:tc>
                  <a:txBody>
                    <a:bodyPr/>
                    <a:lstStyle/>
                    <a:p>
                      <a:pPr marL="109855" algn="ctr" latinLnBrk="1">
                        <a:lnSpc>
                          <a:spcPct val="107000"/>
                        </a:lnSpc>
                        <a:spcAft>
                          <a:spcPts val="800"/>
                        </a:spcAft>
                      </a:pPr>
                      <a:r>
                        <a:rPr lang="en-US" sz="1200" kern="1200" spc="-10" dirty="0">
                          <a:solidFill>
                            <a:srgbClr val="000000"/>
                          </a:solidFill>
                          <a:effectLst/>
                          <a:latin typeface="Poppins Medium" panose="00000600000000000000" pitchFamily="2"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28575" cap="flat" cmpd="sng" algn="ctr">
                      <a:solidFill>
                        <a:srgbClr val="349437"/>
                      </a:solidFill>
                      <a:prstDash val="solid"/>
                      <a:round/>
                      <a:headEnd type="none" w="med" len="med"/>
                      <a:tailEnd type="none" w="med" len="med"/>
                    </a:lnL>
                    <a:lnR w="28575"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a:noFill/>
                    </a:lnB>
                  </a:tcPr>
                </a:tc>
                <a:tc>
                  <a:txBody>
                    <a:bodyPr/>
                    <a:lstStyle/>
                    <a:p>
                      <a:pPr marL="109855" algn="ctr" latinLnBrk="1">
                        <a:lnSpc>
                          <a:spcPct val="107000"/>
                        </a:lnSpc>
                        <a:spcAft>
                          <a:spcPts val="800"/>
                        </a:spcAft>
                      </a:pPr>
                      <a:r>
                        <a:rPr lang="en-US" sz="1200" kern="1200" dirty="0">
                          <a:solidFill>
                            <a:srgbClr val="000000"/>
                          </a:solidFill>
                          <a:effectLst/>
                          <a:latin typeface="Poppins Medium" panose="00000600000000000000" pitchFamily="2"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125730" marR="125730" marT="9525" marB="0" anchor="ctr">
                    <a:lnL w="28575"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a:noFill/>
                    </a:lnB>
                    <a:noFill/>
                  </a:tcPr>
                </a:tc>
                <a:extLst>
                  <a:ext uri="{0D108BD9-81ED-4DB2-BD59-A6C34878D82A}">
                    <a16:rowId xmlns:a16="http://schemas.microsoft.com/office/drawing/2014/main" val="3897269988"/>
                  </a:ext>
                </a:extLst>
              </a:tr>
            </a:tbl>
          </a:graphicData>
        </a:graphic>
      </p:graphicFrame>
      <p:grpSp>
        <p:nvGrpSpPr>
          <p:cNvPr id="36" name="Group 35">
            <a:extLst>
              <a:ext uri="{FF2B5EF4-FFF2-40B4-BE49-F238E27FC236}">
                <a16:creationId xmlns:a16="http://schemas.microsoft.com/office/drawing/2014/main" id="{07C783CD-6449-025C-C875-B0D1F6997D4A}"/>
              </a:ext>
            </a:extLst>
          </p:cNvPr>
          <p:cNvGrpSpPr>
            <a:grpSpLocks noChangeAspect="1"/>
          </p:cNvGrpSpPr>
          <p:nvPr/>
        </p:nvGrpSpPr>
        <p:grpSpPr>
          <a:xfrm>
            <a:off x="7887137" y="5116984"/>
            <a:ext cx="684001" cy="684000"/>
            <a:chOff x="0" y="-31409"/>
            <a:chExt cx="741751" cy="741751"/>
          </a:xfrm>
        </p:grpSpPr>
        <p:sp>
          <p:nvSpPr>
            <p:cNvPr id="37" name="Text Box 2">
              <a:extLst>
                <a:ext uri="{FF2B5EF4-FFF2-40B4-BE49-F238E27FC236}">
                  <a16:creationId xmlns:a16="http://schemas.microsoft.com/office/drawing/2014/main" id="{6CD27EF2-E317-1945-AE9F-9A5B80EA289C}"/>
                </a:ext>
              </a:extLst>
            </p:cNvPr>
            <p:cNvSpPr txBox="1">
              <a:spLocks noChangeArrowheads="1"/>
            </p:cNvSpPr>
            <p:nvPr/>
          </p:nvSpPr>
          <p:spPr bwMode="auto">
            <a:xfrm>
              <a:off x="83127" y="83127"/>
              <a:ext cx="568960" cy="542925"/>
            </a:xfrm>
            <a:prstGeom prst="rect">
              <a:avLst/>
            </a:prstGeom>
            <a:noFill/>
            <a:ln w="9525">
              <a:noFill/>
              <a:miter lim="800000"/>
              <a:headEnd/>
              <a:tailEnd/>
            </a:ln>
          </p:spPr>
          <p:txBody>
            <a:bodyPr rot="0" vert="horz" wrap="square" lIns="91440" tIns="45720" rIns="91440" bIns="45720" anchor="t" anchorCtr="0">
              <a:noAutofit/>
            </a:bodyPr>
            <a:lstStyle/>
            <a:p>
              <a:pPr algn="ctr"/>
              <a:r>
                <a:rPr lang="en-AU" sz="1000" dirty="0">
                  <a:solidFill>
                    <a:srgbClr val="35AA2C"/>
                  </a:solidFill>
                  <a:effectLst/>
                  <a:latin typeface="Poppins SemiBold" panose="00000700000000000000" pitchFamily="2" charset="0"/>
                  <a:ea typeface="Yu Mincho" panose="02020400000000000000" pitchFamily="18" charset="-128"/>
                  <a:cs typeface="Times New Roman" panose="02020603050405020304" pitchFamily="18" charset="0"/>
                </a:rPr>
                <a:t>On</a:t>
              </a:r>
              <a:endParaRPr lang="en-AU" sz="1000" dirty="0">
                <a:solidFill>
                  <a:srgbClr val="35AA2C"/>
                </a:solidFill>
                <a:effectLst/>
                <a:latin typeface="Calibri" panose="020F0502020204030204" pitchFamily="34" charset="0"/>
                <a:ea typeface="Yu Mincho" panose="02020400000000000000" pitchFamily="18" charset="-128"/>
                <a:cs typeface="Times New Roman" panose="02020603050405020304" pitchFamily="18" charset="0"/>
              </a:endParaRPr>
            </a:p>
            <a:p>
              <a:pPr algn="ctr"/>
              <a:r>
                <a:rPr lang="en-AU" sz="1000" dirty="0">
                  <a:solidFill>
                    <a:srgbClr val="35AA2C"/>
                  </a:solidFill>
                  <a:effectLst/>
                  <a:latin typeface="Poppins SemiBold" panose="00000700000000000000" pitchFamily="2" charset="0"/>
                  <a:ea typeface="Yu Mincho" panose="02020400000000000000" pitchFamily="18" charset="-128"/>
                  <a:cs typeface="Times New Roman" panose="02020603050405020304" pitchFamily="18" charset="0"/>
                </a:rPr>
                <a:t>track</a:t>
              </a:r>
              <a:endParaRPr lang="en-AU" sz="1000" dirty="0">
                <a:solidFill>
                  <a:srgbClr val="35AA2C"/>
                </a:solidFill>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38" name="Circle: Hollow 37">
              <a:extLst>
                <a:ext uri="{FF2B5EF4-FFF2-40B4-BE49-F238E27FC236}">
                  <a16:creationId xmlns:a16="http://schemas.microsoft.com/office/drawing/2014/main" id="{8480E592-2342-B394-A428-0056ED372CAD}"/>
                </a:ext>
              </a:extLst>
            </p:cNvPr>
            <p:cNvSpPr/>
            <p:nvPr/>
          </p:nvSpPr>
          <p:spPr>
            <a:xfrm>
              <a:off x="0" y="-31409"/>
              <a:ext cx="741751" cy="741751"/>
            </a:xfrm>
            <a:prstGeom prst="donut">
              <a:avLst>
                <a:gd name="adj" fmla="val 12348"/>
              </a:avLst>
            </a:prstGeom>
            <a:solidFill>
              <a:srgbClr val="35AA2C"/>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49" name="TextBox 48">
            <a:extLst>
              <a:ext uri="{FF2B5EF4-FFF2-40B4-BE49-F238E27FC236}">
                <a16:creationId xmlns:a16="http://schemas.microsoft.com/office/drawing/2014/main" id="{3ACFCF0D-61B7-7775-A1E2-18FF145ED0D0}"/>
              </a:ext>
            </a:extLst>
          </p:cNvPr>
          <p:cNvSpPr txBox="1"/>
          <p:nvPr/>
        </p:nvSpPr>
        <p:spPr>
          <a:xfrm>
            <a:off x="5116361" y="1791885"/>
            <a:ext cx="7128792" cy="457557"/>
          </a:xfrm>
          <a:prstGeom prst="rect">
            <a:avLst/>
          </a:prstGeom>
          <a:noFill/>
        </p:spPr>
        <p:txBody>
          <a:bodyPr wrap="square" lIns="121917" tIns="60958" rIns="121917" bIns="60958" rtlCol="0">
            <a:spAutoFit/>
          </a:bodyPr>
          <a:lstStyle/>
          <a:p>
            <a:pPr algn="ctr">
              <a:lnSpc>
                <a:spcPct val="150000"/>
              </a:lnSpc>
            </a:pPr>
            <a:r>
              <a:rPr lang="en-US" sz="1600" dirty="0">
                <a:solidFill>
                  <a:schemeClr val="accent2"/>
                </a:solidFill>
                <a:latin typeface="Poppins Medium" panose="00000600000000000000" pitchFamily="2" charset="0"/>
                <a:cs typeface="Poppins Medium" panose="00000600000000000000" pitchFamily="2" charset="0"/>
              </a:rPr>
              <a:t>KPI SMM Environmental Sustainability Strategy 2025-27 </a:t>
            </a:r>
            <a:endParaRPr lang="en-AU" sz="1600" dirty="0">
              <a:solidFill>
                <a:schemeClr val="accent2"/>
              </a:solidFill>
              <a:latin typeface="Poppins Medium" panose="00000600000000000000" pitchFamily="2" charset="0"/>
              <a:cs typeface="Poppins Medium" panose="00000600000000000000" pitchFamily="2" charset="0"/>
            </a:endParaRPr>
          </a:p>
        </p:txBody>
      </p:sp>
      <p:sp>
        <p:nvSpPr>
          <p:cNvPr id="50" name="TextBox 49">
            <a:extLst>
              <a:ext uri="{FF2B5EF4-FFF2-40B4-BE49-F238E27FC236}">
                <a16:creationId xmlns:a16="http://schemas.microsoft.com/office/drawing/2014/main" id="{C6D71ECA-B7DB-75B9-8B57-93173A34E1D1}"/>
              </a:ext>
            </a:extLst>
          </p:cNvPr>
          <p:cNvSpPr txBox="1"/>
          <p:nvPr/>
        </p:nvSpPr>
        <p:spPr>
          <a:xfrm>
            <a:off x="5128130" y="6104239"/>
            <a:ext cx="7774277" cy="562971"/>
          </a:xfrm>
          <a:prstGeom prst="rect">
            <a:avLst/>
          </a:prstGeom>
          <a:noFill/>
        </p:spPr>
        <p:txBody>
          <a:bodyPr wrap="square" lIns="121917" tIns="60958" rIns="121917" bIns="60958" rtlCol="0">
            <a:spAutoFit/>
          </a:bodyPr>
          <a:lstStyle/>
          <a:p>
            <a:pPr>
              <a:lnSpc>
                <a:spcPct val="150000"/>
              </a:lnSpc>
            </a:pPr>
            <a:r>
              <a:rPr lang="en-US" sz="1000" dirty="0">
                <a:solidFill>
                  <a:schemeClr val="tx1">
                    <a:lumMod val="65000"/>
                    <a:lumOff val="35000"/>
                  </a:schemeClr>
                </a:solidFill>
                <a:latin typeface="Poppins" panose="00000500000000000000" pitchFamily="2" charset="0"/>
                <a:cs typeface="Poppins" panose="00000500000000000000" pitchFamily="2" charset="0"/>
              </a:rPr>
              <a:t>*</a:t>
            </a:r>
            <a:r>
              <a:rPr lang="en-AU" altLang="ko-KR" sz="1000" dirty="0">
                <a:solidFill>
                  <a:schemeClr val="tx1">
                    <a:lumMod val="65000"/>
                    <a:lumOff val="35000"/>
                  </a:schemeClr>
                </a:solidFill>
                <a:latin typeface="Poppins" panose="00000500000000000000" pitchFamily="2" charset="0"/>
                <a:ea typeface="굴림"/>
                <a:cs typeface="Poppins" panose="00000500000000000000" pitchFamily="2" charset="0"/>
              </a:rPr>
              <a:t> 2018-19 included as baseline as not impacted by COVID-19 restrictions</a:t>
            </a:r>
            <a:endParaRPr lang="en-US" sz="1000" dirty="0">
              <a:solidFill>
                <a:schemeClr val="tx1">
                  <a:lumMod val="65000"/>
                  <a:lumOff val="35000"/>
                </a:schemeClr>
              </a:solidFill>
              <a:latin typeface="Poppins" panose="00000500000000000000" pitchFamily="2" charset="0"/>
              <a:cs typeface="Poppins" panose="00000500000000000000" pitchFamily="2" charset="0"/>
            </a:endParaRPr>
          </a:p>
          <a:p>
            <a:pPr>
              <a:lnSpc>
                <a:spcPct val="150000"/>
              </a:lnSpc>
            </a:pPr>
            <a:r>
              <a:rPr lang="en-US" sz="1000" dirty="0">
                <a:solidFill>
                  <a:schemeClr val="tx1">
                    <a:lumMod val="65000"/>
                    <a:lumOff val="35000"/>
                  </a:schemeClr>
                </a:solidFill>
                <a:latin typeface="Poppins" panose="00000500000000000000" pitchFamily="2" charset="0"/>
                <a:cs typeface="Poppins" panose="00000500000000000000" pitchFamily="2" charset="0"/>
              </a:rPr>
              <a:t>** Estimated solar figures Q3. See pg. 6 </a:t>
            </a:r>
            <a:endParaRPr lang="en-AU" sz="1000" dirty="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54" name="Straight Connector 15">
            <a:extLst>
              <a:ext uri="{FF2B5EF4-FFF2-40B4-BE49-F238E27FC236}">
                <a16:creationId xmlns:a16="http://schemas.microsoft.com/office/drawing/2014/main" id="{0183A314-07AA-0B88-AB09-D09CCACABB07}"/>
              </a:ext>
            </a:extLst>
          </p:cNvPr>
          <p:cNvCxnSpPr>
            <a:cxnSpLocks/>
          </p:cNvCxnSpPr>
          <p:nvPr/>
        </p:nvCxnSpPr>
        <p:spPr>
          <a:xfrm>
            <a:off x="618787" y="1332223"/>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A black and white circle with a green leaf and a white circle with a black circle with a black and white circle with a black circle with a black and white circle with a green leaf and a&#10;&#10;Description automatically generated">
            <a:extLst>
              <a:ext uri="{FF2B5EF4-FFF2-40B4-BE49-F238E27FC236}">
                <a16:creationId xmlns:a16="http://schemas.microsoft.com/office/drawing/2014/main" id="{37CC2E88-E6A1-370C-82BE-AD7FA3451779}"/>
              </a:ext>
            </a:extLst>
          </p:cNvPr>
          <p:cNvPicPr>
            <a:picLocks noChangeAspect="1"/>
          </p:cNvPicPr>
          <p:nvPr/>
        </p:nvPicPr>
        <p:blipFill>
          <a:blip r:embed="rId4">
            <a:duotone>
              <a:prstClr val="black"/>
              <a:srgbClr val="3CB63C">
                <a:tint val="45000"/>
                <a:satMod val="400000"/>
              </a:srgbClr>
            </a:duotone>
            <a:extLst>
              <a:ext uri="{BEBA8EAE-BF5A-486C-A8C5-ECC9F3942E4B}">
                <a14:imgProps xmlns:a14="http://schemas.microsoft.com/office/drawing/2010/main">
                  <a14:imgLayer r:embed="rId5">
                    <a14:imgEffect>
                      <a14:saturation sat="400000"/>
                    </a14:imgEffect>
                    <a14:imgEffect>
                      <a14:brightnessContrast contrast="-40000"/>
                    </a14:imgEffect>
                  </a14:imgLayer>
                </a14:imgProps>
              </a:ext>
            </a:extLst>
          </a:blip>
          <a:stretch>
            <a:fillRect/>
          </a:stretch>
        </p:blipFill>
        <p:spPr>
          <a:xfrm>
            <a:off x="452983" y="3285778"/>
            <a:ext cx="705804" cy="612000"/>
          </a:xfrm>
          <a:prstGeom prst="rect">
            <a:avLst/>
          </a:prstGeom>
        </p:spPr>
      </p:pic>
      <p:pic>
        <p:nvPicPr>
          <p:cNvPr id="8" name="Picture 7" descr="A black and white image of solar panels&#10;&#10;Description automatically generated">
            <a:extLst>
              <a:ext uri="{FF2B5EF4-FFF2-40B4-BE49-F238E27FC236}">
                <a16:creationId xmlns:a16="http://schemas.microsoft.com/office/drawing/2014/main" id="{8E509400-0234-CF20-5CBB-C151053EC960}"/>
              </a:ext>
            </a:extLst>
          </p:cNvPr>
          <p:cNvPicPr>
            <a:picLocks noChangeAspect="1"/>
          </p:cNvPicPr>
          <p:nvPr/>
        </p:nvPicPr>
        <p:blipFill>
          <a:blip r:embed="rId6">
            <a:duotone>
              <a:prstClr val="black"/>
              <a:srgbClr val="FFC000">
                <a:tint val="45000"/>
                <a:satMod val="400000"/>
              </a:srgbClr>
            </a:duotone>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Lst>
          </a:blip>
          <a:stretch>
            <a:fillRect/>
          </a:stretch>
        </p:blipFill>
        <p:spPr>
          <a:xfrm>
            <a:off x="438602" y="4052744"/>
            <a:ext cx="671697" cy="792000"/>
          </a:xfrm>
          <a:prstGeom prst="rect">
            <a:avLst/>
          </a:prstGeom>
        </p:spPr>
      </p:pic>
      <p:pic>
        <p:nvPicPr>
          <p:cNvPr id="9" name="Picture 8" descr="A black and white circle with a drop of water and rain&#10;&#10;Description automatically generated">
            <a:extLst>
              <a:ext uri="{FF2B5EF4-FFF2-40B4-BE49-F238E27FC236}">
                <a16:creationId xmlns:a16="http://schemas.microsoft.com/office/drawing/2014/main" id="{F2839D1F-8DEF-DCCA-685D-6F0C350F1BB0}"/>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saturation sat="400000"/>
                    </a14:imgEffect>
                    <a14:imgEffect>
                      <a14:brightnessContrast contrast="-40000"/>
                    </a14:imgEffect>
                  </a14:imgLayer>
                </a14:imgProps>
              </a:ext>
            </a:extLst>
          </a:blip>
          <a:stretch>
            <a:fillRect/>
          </a:stretch>
        </p:blipFill>
        <p:spPr>
          <a:xfrm>
            <a:off x="452983" y="5086050"/>
            <a:ext cx="614286" cy="648000"/>
          </a:xfrm>
          <a:prstGeom prst="rect">
            <a:avLst/>
          </a:prstGeom>
        </p:spPr>
      </p:pic>
      <p:graphicFrame>
        <p:nvGraphicFramePr>
          <p:cNvPr id="10" name="Table 11">
            <a:extLst>
              <a:ext uri="{FF2B5EF4-FFF2-40B4-BE49-F238E27FC236}">
                <a16:creationId xmlns:a16="http://schemas.microsoft.com/office/drawing/2014/main" id="{85610DFC-CC25-8122-01E5-F2970897672A}"/>
              </a:ext>
            </a:extLst>
          </p:cNvPr>
          <p:cNvGraphicFramePr>
            <a:graphicFrameLocks noGrp="1"/>
          </p:cNvGraphicFramePr>
          <p:nvPr>
            <p:extLst>
              <p:ext uri="{D42A27DB-BD31-4B8C-83A1-F6EECF244321}">
                <p14:modId xmlns:p14="http://schemas.microsoft.com/office/powerpoint/2010/main" val="753702783"/>
              </p:ext>
            </p:extLst>
          </p:nvPr>
        </p:nvGraphicFramePr>
        <p:xfrm>
          <a:off x="1284951" y="2607534"/>
          <a:ext cx="3288783" cy="3222000"/>
        </p:xfrm>
        <a:graphic>
          <a:graphicData uri="http://schemas.openxmlformats.org/drawingml/2006/table">
            <a:tbl>
              <a:tblPr firstRow="1" bandRow="1">
                <a:tableStyleId>{B301B821-A1FF-4177-AEE7-76D212191A09}</a:tableStyleId>
              </a:tblPr>
              <a:tblGrid>
                <a:gridCol w="1769179">
                  <a:extLst>
                    <a:ext uri="{9D8B030D-6E8A-4147-A177-3AD203B41FA5}">
                      <a16:colId xmlns:a16="http://schemas.microsoft.com/office/drawing/2014/main" val="880572510"/>
                    </a:ext>
                  </a:extLst>
                </a:gridCol>
                <a:gridCol w="1519604">
                  <a:extLst>
                    <a:ext uri="{9D8B030D-6E8A-4147-A177-3AD203B41FA5}">
                      <a16:colId xmlns:a16="http://schemas.microsoft.com/office/drawing/2014/main" val="992740883"/>
                    </a:ext>
                  </a:extLst>
                </a:gridCol>
              </a:tblGrid>
              <a:tr h="576000">
                <a:tc>
                  <a:txBody>
                    <a:bodyPr/>
                    <a:lstStyle/>
                    <a:p>
                      <a:pPr algn="ctr"/>
                      <a:r>
                        <a:rPr lang="en-US" sz="1400" b="0" dirty="0">
                          <a:solidFill>
                            <a:schemeClr val="tx1">
                              <a:lumMod val="75000"/>
                              <a:lumOff val="25000"/>
                            </a:schemeClr>
                          </a:solidFill>
                          <a:latin typeface="Poppins SemiBold" panose="00000700000000000000" pitchFamily="2" charset="0"/>
                          <a:cs typeface="Poppins SemiBold" panose="00000700000000000000" pitchFamily="2" charset="0"/>
                        </a:rPr>
                        <a:t>2018-19</a:t>
                      </a:r>
                    </a:p>
                    <a:p>
                      <a:pPr algn="ctr">
                        <a:spcAft>
                          <a:spcPts val="600"/>
                        </a:spcAft>
                      </a:pPr>
                      <a:r>
                        <a:rPr lang="en-US" sz="1400" b="0" dirty="0">
                          <a:solidFill>
                            <a:schemeClr val="tx1">
                              <a:lumMod val="75000"/>
                              <a:lumOff val="25000"/>
                            </a:schemeClr>
                          </a:solidFill>
                          <a:latin typeface="Poppins SemiBold" panose="00000700000000000000" pitchFamily="2" charset="0"/>
                          <a:cs typeface="Poppins SemiBold" panose="00000700000000000000" pitchFamily="2" charset="0"/>
                        </a:rPr>
                        <a:t>YTD</a:t>
                      </a:r>
                      <a:endParaRPr lang="en-AU" sz="1400" b="0" dirty="0">
                        <a:solidFill>
                          <a:schemeClr val="tx1">
                            <a:lumMod val="75000"/>
                            <a:lumOff val="25000"/>
                          </a:schemeClr>
                        </a:solidFill>
                        <a:latin typeface="Poppins SemiBold" panose="00000700000000000000" pitchFamily="2" charset="0"/>
                        <a:cs typeface="Poppins SemiBold" panose="00000700000000000000" pitchFamily="2" charset="0"/>
                      </a:endParaRPr>
                    </a:p>
                  </a:txBody>
                  <a:tcPr anchor="ctr">
                    <a:noFill/>
                  </a:tcPr>
                </a:tc>
                <a:tc>
                  <a:txBody>
                    <a:bodyPr/>
                    <a:lstStyle/>
                    <a:p>
                      <a:pPr algn="ctr"/>
                      <a:r>
                        <a:rPr lang="en-US" sz="1400" b="0" dirty="0">
                          <a:solidFill>
                            <a:schemeClr val="tx1">
                              <a:lumMod val="75000"/>
                              <a:lumOff val="25000"/>
                            </a:schemeClr>
                          </a:solidFill>
                          <a:latin typeface="Poppins SemiBold" panose="00000700000000000000" pitchFamily="2" charset="0"/>
                          <a:cs typeface="Poppins SemiBold" panose="00000700000000000000" pitchFamily="2" charset="0"/>
                        </a:rPr>
                        <a:t>2023-24</a:t>
                      </a:r>
                    </a:p>
                    <a:p>
                      <a:pPr algn="ctr"/>
                      <a:r>
                        <a:rPr lang="en-US" sz="1400" b="0" dirty="0">
                          <a:solidFill>
                            <a:schemeClr val="tx1">
                              <a:lumMod val="75000"/>
                              <a:lumOff val="25000"/>
                            </a:schemeClr>
                          </a:solidFill>
                          <a:latin typeface="Poppins SemiBold" panose="00000700000000000000" pitchFamily="2" charset="0"/>
                          <a:cs typeface="Poppins SemiBold" panose="00000700000000000000" pitchFamily="2" charset="0"/>
                        </a:rPr>
                        <a:t>YTD</a:t>
                      </a:r>
                      <a:endParaRPr lang="en-AU" sz="1400" b="0" dirty="0">
                        <a:solidFill>
                          <a:schemeClr val="tx1">
                            <a:lumMod val="75000"/>
                            <a:lumOff val="25000"/>
                          </a:schemeClr>
                        </a:solidFill>
                        <a:latin typeface="Poppins SemiBold" panose="00000700000000000000" pitchFamily="2" charset="0"/>
                        <a:cs typeface="Poppins SemiBold" panose="00000700000000000000" pitchFamily="2" charset="0"/>
                      </a:endParaRPr>
                    </a:p>
                  </a:txBody>
                  <a:tcPr anchor="ctr">
                    <a:noFill/>
                  </a:tcPr>
                </a:tc>
                <a:extLst>
                  <a:ext uri="{0D108BD9-81ED-4DB2-BD59-A6C34878D82A}">
                    <a16:rowId xmlns:a16="http://schemas.microsoft.com/office/drawing/2014/main" val="1449512597"/>
                  </a:ext>
                </a:extLst>
              </a:tr>
              <a:tr h="882000">
                <a:tc>
                  <a:txBody>
                    <a:bodyPr/>
                    <a:lstStyle/>
                    <a:p>
                      <a:pPr algn="ctr"/>
                      <a:r>
                        <a:rPr lang="en-US" sz="1800" b="0" dirty="0">
                          <a:solidFill>
                            <a:schemeClr val="tx1">
                              <a:lumMod val="75000"/>
                              <a:lumOff val="25000"/>
                            </a:schemeClr>
                          </a:solidFill>
                          <a:latin typeface="Poppins Medium" panose="00000600000000000000" pitchFamily="2" charset="0"/>
                          <a:cs typeface="Poppins Medium" panose="00000600000000000000" pitchFamily="2" charset="0"/>
                        </a:rPr>
                        <a:t>0.47 </a:t>
                      </a:r>
                      <a:r>
                        <a:rPr lang="en-US" sz="1200" b="0" dirty="0">
                          <a:solidFill>
                            <a:schemeClr val="tx1">
                              <a:lumMod val="75000"/>
                              <a:lumOff val="25000"/>
                            </a:schemeClr>
                          </a:solidFill>
                          <a:latin typeface="Poppins Medium" panose="00000600000000000000" pitchFamily="2" charset="0"/>
                          <a:cs typeface="Poppins Medium" panose="00000600000000000000" pitchFamily="2" charset="0"/>
                        </a:rPr>
                        <a:t>kg</a:t>
                      </a:r>
                      <a:endParaRPr lang="en-AU" sz="1200" b="0" dirty="0">
                        <a:solidFill>
                          <a:schemeClr val="tx1">
                            <a:lumMod val="75000"/>
                            <a:lumOff val="25000"/>
                          </a:schemeClr>
                        </a:solidFill>
                        <a:latin typeface="Poppins Medium" panose="00000600000000000000" pitchFamily="2" charset="0"/>
                        <a:cs typeface="Poppins Medium" panose="00000600000000000000" pitchFamily="2" charset="0"/>
                      </a:endParaRPr>
                    </a:p>
                  </a:txBody>
                  <a:tcPr anchor="ctr">
                    <a:solidFill>
                      <a:schemeClr val="accent1"/>
                    </a:solidFill>
                  </a:tcPr>
                </a:tc>
                <a:tc>
                  <a:txBody>
                    <a:bodyPr/>
                    <a:lstStyle/>
                    <a:p>
                      <a:pPr algn="ctr"/>
                      <a:r>
                        <a:rPr lang="en-US" sz="1800" b="0" dirty="0">
                          <a:solidFill>
                            <a:schemeClr val="tx1">
                              <a:lumMod val="75000"/>
                              <a:lumOff val="25000"/>
                            </a:schemeClr>
                          </a:solidFill>
                          <a:latin typeface="Poppins Medium" panose="00000600000000000000" pitchFamily="2" charset="0"/>
                          <a:cs typeface="Poppins Medium" panose="00000600000000000000" pitchFamily="2" charset="0"/>
                        </a:rPr>
                        <a:t>0.34 </a:t>
                      </a:r>
                      <a:r>
                        <a:rPr lang="en-US" sz="1200" b="0" dirty="0">
                          <a:solidFill>
                            <a:schemeClr val="tx1">
                              <a:lumMod val="75000"/>
                              <a:lumOff val="25000"/>
                            </a:schemeClr>
                          </a:solidFill>
                          <a:latin typeface="Poppins Medium" panose="00000600000000000000" pitchFamily="2" charset="0"/>
                          <a:cs typeface="Poppins Medium" panose="00000600000000000000" pitchFamily="2" charset="0"/>
                        </a:rPr>
                        <a:t>kg</a:t>
                      </a:r>
                      <a:endParaRPr lang="en-AU" sz="1200" b="0" dirty="0">
                        <a:solidFill>
                          <a:schemeClr val="tx1">
                            <a:lumMod val="75000"/>
                            <a:lumOff val="25000"/>
                          </a:schemeClr>
                        </a:solidFill>
                        <a:latin typeface="Poppins Medium" panose="00000600000000000000" pitchFamily="2" charset="0"/>
                        <a:cs typeface="Poppins Medium" panose="00000600000000000000" pitchFamily="2" charset="0"/>
                      </a:endParaRPr>
                    </a:p>
                  </a:txBody>
                  <a:tcPr anchor="ctr">
                    <a:solidFill>
                      <a:schemeClr val="accent1"/>
                    </a:solidFill>
                  </a:tcPr>
                </a:tc>
                <a:extLst>
                  <a:ext uri="{0D108BD9-81ED-4DB2-BD59-A6C34878D82A}">
                    <a16:rowId xmlns:a16="http://schemas.microsoft.com/office/drawing/2014/main" val="3749320416"/>
                  </a:ext>
                </a:extLst>
              </a:tr>
              <a:tr h="882000">
                <a:tc>
                  <a:txBody>
                    <a:bodyPr/>
                    <a:lstStyle/>
                    <a:p>
                      <a:pPr algn="ctr"/>
                      <a:r>
                        <a:rPr lang="en-US" sz="1800" b="0" dirty="0">
                          <a:solidFill>
                            <a:schemeClr val="tx1">
                              <a:lumMod val="75000"/>
                              <a:lumOff val="25000"/>
                            </a:schemeClr>
                          </a:solidFill>
                          <a:latin typeface="Poppins Medium" panose="00000600000000000000" pitchFamily="2" charset="0"/>
                          <a:cs typeface="Poppins Medium" panose="00000600000000000000" pitchFamily="2" charset="0"/>
                        </a:rPr>
                        <a:t>0.15 </a:t>
                      </a:r>
                      <a:r>
                        <a:rPr lang="en-US" sz="1200" b="0" dirty="0">
                          <a:solidFill>
                            <a:schemeClr val="tx1">
                              <a:lumMod val="75000"/>
                              <a:lumOff val="25000"/>
                            </a:schemeClr>
                          </a:solidFill>
                          <a:latin typeface="Poppins Medium" panose="00000600000000000000" pitchFamily="2" charset="0"/>
                          <a:cs typeface="Poppins Medium" panose="00000600000000000000" pitchFamily="2" charset="0"/>
                        </a:rPr>
                        <a:t>kWh</a:t>
                      </a:r>
                      <a:endParaRPr lang="en-AU" sz="1200" b="0" dirty="0">
                        <a:solidFill>
                          <a:schemeClr val="tx1">
                            <a:lumMod val="75000"/>
                            <a:lumOff val="25000"/>
                          </a:schemeClr>
                        </a:solidFill>
                        <a:latin typeface="Poppins Medium" panose="00000600000000000000" pitchFamily="2" charset="0"/>
                        <a:cs typeface="Poppins Medium" panose="00000600000000000000" pitchFamily="2" charset="0"/>
                      </a:endParaRPr>
                    </a:p>
                  </a:txBody>
                  <a:tcPr anchor="ctr">
                    <a:solidFill>
                      <a:schemeClr val="accent1"/>
                    </a:solidFill>
                  </a:tcPr>
                </a:tc>
                <a:tc>
                  <a:txBody>
                    <a:bodyPr/>
                    <a:lstStyle/>
                    <a:p>
                      <a:pPr algn="ctr"/>
                      <a:r>
                        <a:rPr lang="en-US" sz="1800" b="0" dirty="0">
                          <a:solidFill>
                            <a:schemeClr val="tx1">
                              <a:lumMod val="75000"/>
                              <a:lumOff val="25000"/>
                            </a:schemeClr>
                          </a:solidFill>
                          <a:latin typeface="Poppins Medium" panose="00000600000000000000" pitchFamily="2" charset="0"/>
                          <a:cs typeface="Poppins Medium" panose="00000600000000000000" pitchFamily="2" charset="0"/>
                        </a:rPr>
                        <a:t>0.14 </a:t>
                      </a:r>
                      <a:r>
                        <a:rPr lang="en-US" sz="1200" b="0" kern="1200" dirty="0">
                          <a:solidFill>
                            <a:schemeClr val="tx1">
                              <a:lumMod val="75000"/>
                              <a:lumOff val="25000"/>
                            </a:schemeClr>
                          </a:solidFill>
                          <a:latin typeface="Poppins Medium" panose="00000600000000000000" pitchFamily="2" charset="0"/>
                          <a:ea typeface="+mn-ea"/>
                          <a:cs typeface="Poppins Medium" panose="00000600000000000000" pitchFamily="2" charset="0"/>
                        </a:rPr>
                        <a:t>kWh</a:t>
                      </a:r>
                      <a:endParaRPr lang="en-AU" sz="1200" b="0" kern="1200" dirty="0">
                        <a:solidFill>
                          <a:schemeClr val="tx1">
                            <a:lumMod val="75000"/>
                            <a:lumOff val="25000"/>
                          </a:schemeClr>
                        </a:solidFill>
                        <a:latin typeface="Poppins Medium" panose="00000600000000000000" pitchFamily="2" charset="0"/>
                        <a:ea typeface="+mn-ea"/>
                        <a:cs typeface="Poppins Medium" panose="00000600000000000000" pitchFamily="2" charset="0"/>
                      </a:endParaRPr>
                    </a:p>
                  </a:txBody>
                  <a:tcPr anchor="ctr">
                    <a:solidFill>
                      <a:schemeClr val="accent1"/>
                    </a:solidFill>
                  </a:tcPr>
                </a:tc>
                <a:extLst>
                  <a:ext uri="{0D108BD9-81ED-4DB2-BD59-A6C34878D82A}">
                    <a16:rowId xmlns:a16="http://schemas.microsoft.com/office/drawing/2014/main" val="621171138"/>
                  </a:ext>
                </a:extLst>
              </a:tr>
              <a:tr h="882000">
                <a:tc>
                  <a:txBody>
                    <a:bodyPr/>
                    <a:lstStyle/>
                    <a:p>
                      <a:pPr algn="ctr"/>
                      <a:r>
                        <a:rPr lang="en-US" sz="1800" b="0" dirty="0">
                          <a:solidFill>
                            <a:schemeClr val="tx1">
                              <a:lumMod val="75000"/>
                              <a:lumOff val="25000"/>
                            </a:schemeClr>
                          </a:solidFill>
                          <a:latin typeface="Poppins Medium" panose="00000600000000000000" pitchFamily="2" charset="0"/>
                          <a:cs typeface="Poppins Medium" panose="00000600000000000000" pitchFamily="2" charset="0"/>
                        </a:rPr>
                        <a:t>5 </a:t>
                      </a:r>
                      <a:r>
                        <a:rPr lang="en-US" sz="1200" b="0" dirty="0">
                          <a:solidFill>
                            <a:schemeClr val="tx1">
                              <a:lumMod val="75000"/>
                              <a:lumOff val="25000"/>
                            </a:schemeClr>
                          </a:solidFill>
                          <a:latin typeface="Poppins Medium" panose="00000600000000000000" pitchFamily="2" charset="0"/>
                          <a:cs typeface="Poppins Medium" panose="00000600000000000000" pitchFamily="2" charset="0"/>
                        </a:rPr>
                        <a:t>L</a:t>
                      </a:r>
                      <a:endParaRPr lang="en-AU" sz="1200" b="0" dirty="0">
                        <a:solidFill>
                          <a:schemeClr val="tx1">
                            <a:lumMod val="75000"/>
                            <a:lumOff val="25000"/>
                          </a:schemeClr>
                        </a:solidFill>
                        <a:latin typeface="Poppins Medium" panose="00000600000000000000" pitchFamily="2" charset="0"/>
                        <a:cs typeface="Poppins Medium" panose="00000600000000000000" pitchFamily="2" charset="0"/>
                      </a:endParaRPr>
                    </a:p>
                  </a:txBody>
                  <a:tcPr anchor="ctr">
                    <a:solidFill>
                      <a:schemeClr val="accent1"/>
                    </a:solidFill>
                  </a:tcPr>
                </a:tc>
                <a:tc>
                  <a:txBody>
                    <a:bodyPr/>
                    <a:lstStyle/>
                    <a:p>
                      <a:pPr algn="ctr"/>
                      <a:r>
                        <a:rPr lang="en-US" sz="1800" b="0" dirty="0">
                          <a:solidFill>
                            <a:schemeClr val="tx1">
                              <a:lumMod val="75000"/>
                              <a:lumOff val="25000"/>
                            </a:schemeClr>
                          </a:solidFill>
                          <a:latin typeface="Poppins Medium" panose="00000600000000000000" pitchFamily="2" charset="0"/>
                          <a:cs typeface="Poppins Medium" panose="00000600000000000000" pitchFamily="2" charset="0"/>
                        </a:rPr>
                        <a:t>4.28 </a:t>
                      </a:r>
                      <a:r>
                        <a:rPr lang="en-US" sz="1200" b="0" dirty="0">
                          <a:solidFill>
                            <a:schemeClr val="tx1">
                              <a:lumMod val="75000"/>
                              <a:lumOff val="25000"/>
                            </a:schemeClr>
                          </a:solidFill>
                          <a:latin typeface="Poppins Medium" panose="00000600000000000000" pitchFamily="2" charset="0"/>
                          <a:cs typeface="Poppins Medium" panose="00000600000000000000" pitchFamily="2" charset="0"/>
                        </a:rPr>
                        <a:t>L</a:t>
                      </a:r>
                      <a:endParaRPr lang="en-AU" sz="1200" b="0" dirty="0">
                        <a:solidFill>
                          <a:schemeClr val="tx1">
                            <a:lumMod val="75000"/>
                            <a:lumOff val="25000"/>
                          </a:schemeClr>
                        </a:solidFill>
                        <a:latin typeface="Poppins Medium" panose="00000600000000000000" pitchFamily="2" charset="0"/>
                        <a:cs typeface="Poppins Medium" panose="00000600000000000000" pitchFamily="2" charset="0"/>
                      </a:endParaRPr>
                    </a:p>
                  </a:txBody>
                  <a:tcPr anchor="ctr">
                    <a:solidFill>
                      <a:schemeClr val="accent1"/>
                    </a:solidFill>
                  </a:tcPr>
                </a:tc>
                <a:extLst>
                  <a:ext uri="{0D108BD9-81ED-4DB2-BD59-A6C34878D82A}">
                    <a16:rowId xmlns:a16="http://schemas.microsoft.com/office/drawing/2014/main" val="912923794"/>
                  </a:ext>
                </a:extLst>
              </a:tr>
            </a:tbl>
          </a:graphicData>
        </a:graphic>
      </p:graphicFrame>
      <p:graphicFrame>
        <p:nvGraphicFramePr>
          <p:cNvPr id="13" name="Table 13">
            <a:extLst>
              <a:ext uri="{FF2B5EF4-FFF2-40B4-BE49-F238E27FC236}">
                <a16:creationId xmlns:a16="http://schemas.microsoft.com/office/drawing/2014/main" id="{C56839FB-AAEC-0264-F82E-3A5A1E9E78CF}"/>
              </a:ext>
            </a:extLst>
          </p:cNvPr>
          <p:cNvGraphicFramePr>
            <a:graphicFrameLocks noGrp="1"/>
          </p:cNvGraphicFramePr>
          <p:nvPr>
            <p:extLst>
              <p:ext uri="{D42A27DB-BD31-4B8C-83A1-F6EECF244321}">
                <p14:modId xmlns:p14="http://schemas.microsoft.com/office/powerpoint/2010/main" val="2115680040"/>
              </p:ext>
            </p:extLst>
          </p:nvPr>
        </p:nvGraphicFramePr>
        <p:xfrm>
          <a:off x="1253381" y="5958892"/>
          <a:ext cx="3112699" cy="594360"/>
        </p:xfrm>
        <a:graphic>
          <a:graphicData uri="http://schemas.openxmlformats.org/drawingml/2006/table">
            <a:tbl>
              <a:tblPr firstRow="1" bandRow="1">
                <a:tableStyleId>{5C22544A-7EE6-4342-B048-85BDC9FD1C3A}</a:tableStyleId>
              </a:tblPr>
              <a:tblGrid>
                <a:gridCol w="1047147">
                  <a:extLst>
                    <a:ext uri="{9D8B030D-6E8A-4147-A177-3AD203B41FA5}">
                      <a16:colId xmlns:a16="http://schemas.microsoft.com/office/drawing/2014/main" val="1936797798"/>
                    </a:ext>
                  </a:extLst>
                </a:gridCol>
                <a:gridCol w="683216">
                  <a:extLst>
                    <a:ext uri="{9D8B030D-6E8A-4147-A177-3AD203B41FA5}">
                      <a16:colId xmlns:a16="http://schemas.microsoft.com/office/drawing/2014/main" val="1445560654"/>
                    </a:ext>
                  </a:extLst>
                </a:gridCol>
                <a:gridCol w="662256">
                  <a:extLst>
                    <a:ext uri="{9D8B030D-6E8A-4147-A177-3AD203B41FA5}">
                      <a16:colId xmlns:a16="http://schemas.microsoft.com/office/drawing/2014/main" val="125179356"/>
                    </a:ext>
                  </a:extLst>
                </a:gridCol>
                <a:gridCol w="720080">
                  <a:extLst>
                    <a:ext uri="{9D8B030D-6E8A-4147-A177-3AD203B41FA5}">
                      <a16:colId xmlns:a16="http://schemas.microsoft.com/office/drawing/2014/main" val="1996403214"/>
                    </a:ext>
                  </a:extLst>
                </a:gridCol>
              </a:tblGrid>
              <a:tr h="0">
                <a:tc>
                  <a:txBody>
                    <a:bodyPr/>
                    <a:lstStyle/>
                    <a:p>
                      <a:endParaRPr lang="en-AU" sz="900" dirty="0">
                        <a:solidFill>
                          <a:schemeClr val="tx1">
                            <a:lumMod val="75000"/>
                            <a:lumOff val="25000"/>
                          </a:schemeClr>
                        </a:solidFill>
                        <a:latin typeface="Poppins" panose="00000500000000000000" pitchFamily="2" charset="0"/>
                        <a:cs typeface="Poppins" panose="000005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900" b="0" dirty="0">
                          <a:solidFill>
                            <a:schemeClr val="tx1">
                              <a:lumMod val="75000"/>
                              <a:lumOff val="25000"/>
                            </a:schemeClr>
                          </a:solidFill>
                          <a:latin typeface="Poppins SemiBold" panose="00000700000000000000" pitchFamily="2" charset="0"/>
                          <a:cs typeface="Poppins SemiBold" panose="00000700000000000000" pitchFamily="2" charset="0"/>
                        </a:rPr>
                        <a:t>18-19</a:t>
                      </a:r>
                      <a:endParaRPr lang="en-AU" sz="900" b="0" dirty="0">
                        <a:solidFill>
                          <a:schemeClr val="tx1">
                            <a:lumMod val="75000"/>
                            <a:lumOff val="25000"/>
                          </a:schemeClr>
                        </a:solidFill>
                        <a:latin typeface="Poppins SemiBold" panose="00000700000000000000" pitchFamily="2" charset="0"/>
                        <a:cs typeface="Poppins SemiBold" panose="00000700000000000000" pitchFamily="2"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900" b="0" dirty="0">
                          <a:solidFill>
                            <a:schemeClr val="tx1">
                              <a:lumMod val="75000"/>
                              <a:lumOff val="25000"/>
                            </a:schemeClr>
                          </a:solidFill>
                          <a:latin typeface="Poppins SemiBold" panose="00000700000000000000" pitchFamily="2" charset="0"/>
                          <a:cs typeface="Poppins SemiBold" panose="00000700000000000000" pitchFamily="2" charset="0"/>
                        </a:rPr>
                        <a:t>23-24</a:t>
                      </a:r>
                      <a:endParaRPr lang="en-AU" sz="900" b="0" dirty="0">
                        <a:solidFill>
                          <a:schemeClr val="tx1">
                            <a:lumMod val="75000"/>
                            <a:lumOff val="25000"/>
                          </a:schemeClr>
                        </a:solidFill>
                        <a:latin typeface="Poppins SemiBold" panose="00000700000000000000" pitchFamily="2" charset="0"/>
                        <a:cs typeface="Poppins SemiBold" panose="00000700000000000000" pitchFamily="2"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900" b="0" dirty="0">
                          <a:solidFill>
                            <a:schemeClr val="tx1">
                              <a:lumMod val="75000"/>
                              <a:lumOff val="25000"/>
                            </a:schemeClr>
                          </a:solidFill>
                          <a:latin typeface="Poppins SemiBold" panose="00000700000000000000" pitchFamily="2" charset="0"/>
                          <a:cs typeface="Poppins SemiBold" panose="00000700000000000000" pitchFamily="2" charset="0"/>
                        </a:rPr>
                        <a:t>Diff.</a:t>
                      </a:r>
                      <a:endParaRPr lang="en-AU" sz="900" b="0" dirty="0">
                        <a:solidFill>
                          <a:schemeClr val="tx1">
                            <a:lumMod val="75000"/>
                            <a:lumOff val="25000"/>
                          </a:schemeClr>
                        </a:solidFill>
                        <a:latin typeface="Poppins SemiBold" panose="00000700000000000000" pitchFamily="2" charset="0"/>
                        <a:cs typeface="Poppins SemiBold" panose="00000700000000000000" pitchFamily="2"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6603851"/>
                  </a:ext>
                </a:extLst>
              </a:tr>
              <a:tr h="0">
                <a:tc>
                  <a:txBody>
                    <a:bodyPr/>
                    <a:lstStyle/>
                    <a:p>
                      <a:endParaRPr lang="en-US" sz="900" dirty="0">
                        <a:solidFill>
                          <a:schemeClr val="tx1">
                            <a:lumMod val="75000"/>
                            <a:lumOff val="25000"/>
                          </a:schemeClr>
                        </a:solidFill>
                        <a:latin typeface="Poppins Medium"/>
                        <a:cs typeface="Poppins Medium"/>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AU" sz="900" dirty="0">
                          <a:solidFill>
                            <a:schemeClr val="tx1">
                              <a:lumMod val="75000"/>
                              <a:lumOff val="25000"/>
                            </a:schemeClr>
                          </a:solidFill>
                          <a:latin typeface="Poppins" panose="00000500000000000000" pitchFamily="2" charset="0"/>
                          <a:cs typeface="Poppins" panose="00000500000000000000" pitchFamily="2" charset="0"/>
                        </a:rPr>
                        <a:t>4,183,712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AU" sz="900" dirty="0">
                          <a:solidFill>
                            <a:schemeClr val="tx1">
                              <a:lumMod val="75000"/>
                              <a:lumOff val="25000"/>
                            </a:schemeClr>
                          </a:solidFill>
                          <a:latin typeface="Poppins" panose="00000500000000000000" pitchFamily="2" charset="0"/>
                          <a:cs typeface="Poppins" panose="00000500000000000000" pitchFamily="2" charset="0"/>
                        </a:rPr>
                        <a:t>4,121,578</a:t>
                      </a:r>
                    </a:p>
                    <a:p>
                      <a:pPr algn="ctr"/>
                      <a:endParaRPr lang="en-AU" sz="900" dirty="0">
                        <a:solidFill>
                          <a:schemeClr val="tx1">
                            <a:lumMod val="75000"/>
                            <a:lumOff val="25000"/>
                          </a:schemeClr>
                        </a:solidFill>
                        <a:latin typeface="Poppins" panose="00000500000000000000" pitchFamily="2" charset="0"/>
                        <a:cs typeface="Poppins" panose="00000500000000000000" pitchFamily="2"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dirty="0">
                          <a:solidFill>
                            <a:schemeClr val="tx1">
                              <a:lumMod val="75000"/>
                              <a:lumOff val="25000"/>
                            </a:schemeClr>
                          </a:solidFill>
                          <a:latin typeface="Poppins" panose="00000500000000000000" pitchFamily="2" charset="0"/>
                          <a:cs typeface="Poppins" panose="00000500000000000000" pitchFamily="2" charset="0"/>
                        </a:rPr>
                        <a:t>- 1.5%</a:t>
                      </a:r>
                      <a:endParaRPr lang="en-AU" sz="900" dirty="0">
                        <a:solidFill>
                          <a:schemeClr val="tx1">
                            <a:lumMod val="75000"/>
                            <a:lumOff val="25000"/>
                          </a:schemeClr>
                        </a:solidFill>
                        <a:latin typeface="Poppins" panose="00000500000000000000" pitchFamily="2" charset="0"/>
                        <a:cs typeface="Poppins" panose="00000500000000000000" pitchFamily="2"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9741364"/>
                  </a:ext>
                </a:extLst>
              </a:tr>
            </a:tbl>
          </a:graphicData>
        </a:graphic>
      </p:graphicFrame>
      <p:pic>
        <p:nvPicPr>
          <p:cNvPr id="20" name="Graphic 19" descr="Line arrow: Slight curve with solid fill">
            <a:extLst>
              <a:ext uri="{FF2B5EF4-FFF2-40B4-BE49-F238E27FC236}">
                <a16:creationId xmlns:a16="http://schemas.microsoft.com/office/drawing/2014/main" id="{5D3E8E0A-7117-4B82-A0F6-04596B5BA5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90038" y="3378247"/>
            <a:ext cx="579307" cy="579307"/>
          </a:xfrm>
          <a:prstGeom prst="rect">
            <a:avLst/>
          </a:prstGeom>
        </p:spPr>
      </p:pic>
      <p:pic>
        <p:nvPicPr>
          <p:cNvPr id="21" name="Graphic 20" descr="Line arrow: Slight curve with solid fill">
            <a:extLst>
              <a:ext uri="{FF2B5EF4-FFF2-40B4-BE49-F238E27FC236}">
                <a16:creationId xmlns:a16="http://schemas.microsoft.com/office/drawing/2014/main" id="{5029E780-C79D-EA99-142A-90C13594D8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90038" y="4248426"/>
            <a:ext cx="579307" cy="579307"/>
          </a:xfrm>
          <a:prstGeom prst="rect">
            <a:avLst/>
          </a:prstGeom>
        </p:spPr>
      </p:pic>
      <p:pic>
        <p:nvPicPr>
          <p:cNvPr id="22" name="Graphic 21" descr="Line arrow: Slight curve with solid fill">
            <a:extLst>
              <a:ext uri="{FF2B5EF4-FFF2-40B4-BE49-F238E27FC236}">
                <a16:creationId xmlns:a16="http://schemas.microsoft.com/office/drawing/2014/main" id="{BF42EC93-59DE-C0CB-9D08-BE42E05FB7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09063" y="5086050"/>
            <a:ext cx="579307" cy="579307"/>
          </a:xfrm>
          <a:prstGeom prst="rect">
            <a:avLst/>
          </a:prstGeom>
        </p:spPr>
      </p:pic>
      <p:sp>
        <p:nvSpPr>
          <p:cNvPr id="24" name="TextBox 23">
            <a:extLst>
              <a:ext uri="{FF2B5EF4-FFF2-40B4-BE49-F238E27FC236}">
                <a16:creationId xmlns:a16="http://schemas.microsoft.com/office/drawing/2014/main" id="{675840A3-9B92-D751-3618-82288251ED17}"/>
              </a:ext>
            </a:extLst>
          </p:cNvPr>
          <p:cNvSpPr txBox="1"/>
          <p:nvPr/>
        </p:nvSpPr>
        <p:spPr>
          <a:xfrm>
            <a:off x="349567" y="1795279"/>
            <a:ext cx="4740661" cy="457557"/>
          </a:xfrm>
          <a:prstGeom prst="rect">
            <a:avLst/>
          </a:prstGeom>
          <a:noFill/>
        </p:spPr>
        <p:txBody>
          <a:bodyPr wrap="square" lIns="121917" tIns="60958" rIns="121917" bIns="60958" rtlCol="0">
            <a:spAutoFit/>
          </a:bodyPr>
          <a:lstStyle/>
          <a:p>
            <a:pPr algn="ctr">
              <a:lnSpc>
                <a:spcPct val="150000"/>
              </a:lnSpc>
            </a:pPr>
            <a:r>
              <a:rPr lang="en-US" sz="1600" dirty="0">
                <a:solidFill>
                  <a:schemeClr val="accent2"/>
                </a:solidFill>
                <a:latin typeface="Poppins Medium" panose="00000600000000000000" pitchFamily="2" charset="0"/>
                <a:cs typeface="Poppins Medium" panose="00000600000000000000" pitchFamily="2" charset="0"/>
              </a:rPr>
              <a:t>Average Usage/Generation per Customer*</a:t>
            </a:r>
            <a:endParaRPr lang="en-AU" sz="1600" dirty="0">
              <a:solidFill>
                <a:schemeClr val="accent2"/>
              </a:solidFill>
              <a:latin typeface="Poppins Medium" panose="00000600000000000000" pitchFamily="2" charset="0"/>
              <a:cs typeface="Poppins Medium" panose="00000600000000000000" pitchFamily="2" charset="0"/>
            </a:endParaRPr>
          </a:p>
        </p:txBody>
      </p:sp>
      <p:grpSp>
        <p:nvGrpSpPr>
          <p:cNvPr id="25" name="Group 24">
            <a:extLst>
              <a:ext uri="{FF2B5EF4-FFF2-40B4-BE49-F238E27FC236}">
                <a16:creationId xmlns:a16="http://schemas.microsoft.com/office/drawing/2014/main" id="{77792C77-D6A4-4563-0AD8-2FEF994969B8}"/>
              </a:ext>
            </a:extLst>
          </p:cNvPr>
          <p:cNvGrpSpPr>
            <a:grpSpLocks noChangeAspect="1"/>
          </p:cNvGrpSpPr>
          <p:nvPr/>
        </p:nvGrpSpPr>
        <p:grpSpPr>
          <a:xfrm>
            <a:off x="9430291" y="5089111"/>
            <a:ext cx="684001" cy="684000"/>
            <a:chOff x="0" y="-31409"/>
            <a:chExt cx="741751" cy="741751"/>
          </a:xfrm>
        </p:grpSpPr>
        <p:sp>
          <p:nvSpPr>
            <p:cNvPr id="26" name="Text Box 2">
              <a:extLst>
                <a:ext uri="{FF2B5EF4-FFF2-40B4-BE49-F238E27FC236}">
                  <a16:creationId xmlns:a16="http://schemas.microsoft.com/office/drawing/2014/main" id="{326F5FB3-96A2-37C5-2E1C-6EA2140D9DA5}"/>
                </a:ext>
              </a:extLst>
            </p:cNvPr>
            <p:cNvSpPr txBox="1">
              <a:spLocks noChangeArrowheads="1"/>
            </p:cNvSpPr>
            <p:nvPr/>
          </p:nvSpPr>
          <p:spPr bwMode="auto">
            <a:xfrm>
              <a:off x="83127" y="83127"/>
              <a:ext cx="568960" cy="542925"/>
            </a:xfrm>
            <a:prstGeom prst="rect">
              <a:avLst/>
            </a:prstGeom>
            <a:noFill/>
            <a:ln w="9525">
              <a:noFill/>
              <a:miter lim="800000"/>
              <a:headEnd/>
              <a:tailEnd/>
            </a:ln>
          </p:spPr>
          <p:txBody>
            <a:bodyPr rot="0" vert="horz" wrap="square" lIns="91440" tIns="45720" rIns="91440" bIns="45720" anchor="t" anchorCtr="0">
              <a:noAutofit/>
            </a:bodyPr>
            <a:lstStyle/>
            <a:p>
              <a:pPr algn="ctr"/>
              <a:r>
                <a:rPr lang="en-AU" sz="1000" dirty="0">
                  <a:solidFill>
                    <a:srgbClr val="35AA2C"/>
                  </a:solidFill>
                  <a:effectLst/>
                  <a:latin typeface="Poppins SemiBold" panose="00000700000000000000" pitchFamily="2" charset="0"/>
                  <a:ea typeface="Yu Mincho" panose="02020400000000000000" pitchFamily="18" charset="-128"/>
                  <a:cs typeface="Times New Roman" panose="02020603050405020304" pitchFamily="18" charset="0"/>
                </a:rPr>
                <a:t>On</a:t>
              </a:r>
              <a:endParaRPr lang="en-AU" sz="1000" dirty="0">
                <a:solidFill>
                  <a:srgbClr val="35AA2C"/>
                </a:solidFill>
                <a:effectLst/>
                <a:latin typeface="Calibri" panose="020F0502020204030204" pitchFamily="34" charset="0"/>
                <a:ea typeface="Yu Mincho" panose="02020400000000000000" pitchFamily="18" charset="-128"/>
                <a:cs typeface="Times New Roman" panose="02020603050405020304" pitchFamily="18" charset="0"/>
              </a:endParaRPr>
            </a:p>
            <a:p>
              <a:pPr algn="ctr"/>
              <a:r>
                <a:rPr lang="en-AU" sz="1000" dirty="0">
                  <a:solidFill>
                    <a:srgbClr val="35AA2C"/>
                  </a:solidFill>
                  <a:effectLst/>
                  <a:latin typeface="Poppins SemiBold" panose="00000700000000000000" pitchFamily="2" charset="0"/>
                  <a:ea typeface="Yu Mincho" panose="02020400000000000000" pitchFamily="18" charset="-128"/>
                  <a:cs typeface="Times New Roman" panose="02020603050405020304" pitchFamily="18" charset="0"/>
                </a:rPr>
                <a:t>track</a:t>
              </a:r>
              <a:endParaRPr lang="en-AU" sz="1000" dirty="0">
                <a:solidFill>
                  <a:srgbClr val="35AA2C"/>
                </a:solidFill>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27" name="Circle: Hollow 26">
              <a:extLst>
                <a:ext uri="{FF2B5EF4-FFF2-40B4-BE49-F238E27FC236}">
                  <a16:creationId xmlns:a16="http://schemas.microsoft.com/office/drawing/2014/main" id="{2991601C-22FD-9058-6521-DB7AA2A00DE4}"/>
                </a:ext>
              </a:extLst>
            </p:cNvPr>
            <p:cNvSpPr/>
            <p:nvPr/>
          </p:nvSpPr>
          <p:spPr>
            <a:xfrm>
              <a:off x="0" y="-31409"/>
              <a:ext cx="741751" cy="741751"/>
            </a:xfrm>
            <a:prstGeom prst="donut">
              <a:avLst>
                <a:gd name="adj" fmla="val 12348"/>
              </a:avLst>
            </a:prstGeom>
            <a:solidFill>
              <a:srgbClr val="35AA2C"/>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grpSp>
        <p:nvGrpSpPr>
          <p:cNvPr id="28" name="Group 27">
            <a:extLst>
              <a:ext uri="{FF2B5EF4-FFF2-40B4-BE49-F238E27FC236}">
                <a16:creationId xmlns:a16="http://schemas.microsoft.com/office/drawing/2014/main" id="{93E6BD37-D205-B7EA-33B2-C060E24B54A4}"/>
              </a:ext>
            </a:extLst>
          </p:cNvPr>
          <p:cNvGrpSpPr>
            <a:grpSpLocks noChangeAspect="1"/>
          </p:cNvGrpSpPr>
          <p:nvPr/>
        </p:nvGrpSpPr>
        <p:grpSpPr>
          <a:xfrm>
            <a:off x="10969745" y="5089081"/>
            <a:ext cx="684001" cy="684000"/>
            <a:chOff x="0" y="-31409"/>
            <a:chExt cx="741751" cy="741751"/>
          </a:xfrm>
        </p:grpSpPr>
        <p:sp>
          <p:nvSpPr>
            <p:cNvPr id="29" name="Text Box 2">
              <a:extLst>
                <a:ext uri="{FF2B5EF4-FFF2-40B4-BE49-F238E27FC236}">
                  <a16:creationId xmlns:a16="http://schemas.microsoft.com/office/drawing/2014/main" id="{29C826F2-3218-B42B-702F-62CAFCE3EAF2}"/>
                </a:ext>
              </a:extLst>
            </p:cNvPr>
            <p:cNvSpPr txBox="1">
              <a:spLocks noChangeArrowheads="1"/>
            </p:cNvSpPr>
            <p:nvPr/>
          </p:nvSpPr>
          <p:spPr bwMode="auto">
            <a:xfrm>
              <a:off x="83127" y="83127"/>
              <a:ext cx="568960" cy="542925"/>
            </a:xfrm>
            <a:prstGeom prst="rect">
              <a:avLst/>
            </a:prstGeom>
            <a:noFill/>
            <a:ln w="9525">
              <a:noFill/>
              <a:miter lim="800000"/>
              <a:headEnd/>
              <a:tailEnd/>
            </a:ln>
          </p:spPr>
          <p:txBody>
            <a:bodyPr rot="0" vert="horz" wrap="square" lIns="91440" tIns="45720" rIns="91440" bIns="45720" anchor="t" anchorCtr="0">
              <a:noAutofit/>
            </a:bodyPr>
            <a:lstStyle/>
            <a:p>
              <a:pPr algn="ctr"/>
              <a:r>
                <a:rPr lang="en-AU" sz="1000" dirty="0">
                  <a:solidFill>
                    <a:srgbClr val="35AA2C"/>
                  </a:solidFill>
                  <a:effectLst/>
                  <a:latin typeface="Poppins SemiBold" panose="00000700000000000000" pitchFamily="2" charset="0"/>
                  <a:ea typeface="Yu Mincho" panose="02020400000000000000" pitchFamily="18" charset="-128"/>
                  <a:cs typeface="Times New Roman" panose="02020603050405020304" pitchFamily="18" charset="0"/>
                </a:rPr>
                <a:t>On</a:t>
              </a:r>
              <a:endParaRPr lang="en-AU" sz="1000" dirty="0">
                <a:solidFill>
                  <a:srgbClr val="35AA2C"/>
                </a:solidFill>
                <a:effectLst/>
                <a:latin typeface="Calibri" panose="020F0502020204030204" pitchFamily="34" charset="0"/>
                <a:ea typeface="Yu Mincho" panose="02020400000000000000" pitchFamily="18" charset="-128"/>
                <a:cs typeface="Times New Roman" panose="02020603050405020304" pitchFamily="18" charset="0"/>
              </a:endParaRPr>
            </a:p>
            <a:p>
              <a:pPr algn="ctr"/>
              <a:r>
                <a:rPr lang="en-AU" sz="1000" dirty="0">
                  <a:solidFill>
                    <a:srgbClr val="35AA2C"/>
                  </a:solidFill>
                  <a:effectLst/>
                  <a:latin typeface="Poppins SemiBold" panose="00000700000000000000" pitchFamily="2" charset="0"/>
                  <a:ea typeface="Yu Mincho" panose="02020400000000000000" pitchFamily="18" charset="-128"/>
                  <a:cs typeface="Times New Roman" panose="02020603050405020304" pitchFamily="18" charset="0"/>
                </a:rPr>
                <a:t>track</a:t>
              </a:r>
              <a:endParaRPr lang="en-AU" sz="1000" dirty="0">
                <a:solidFill>
                  <a:srgbClr val="35AA2C"/>
                </a:solidFill>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30" name="Circle: Hollow 29">
              <a:extLst>
                <a:ext uri="{FF2B5EF4-FFF2-40B4-BE49-F238E27FC236}">
                  <a16:creationId xmlns:a16="http://schemas.microsoft.com/office/drawing/2014/main" id="{EDF58C63-2A3C-D126-4CBC-1EBC4A4CC608}"/>
                </a:ext>
              </a:extLst>
            </p:cNvPr>
            <p:cNvSpPr/>
            <p:nvPr/>
          </p:nvSpPr>
          <p:spPr>
            <a:xfrm>
              <a:off x="0" y="-31409"/>
              <a:ext cx="741751" cy="741751"/>
            </a:xfrm>
            <a:prstGeom prst="donut">
              <a:avLst>
                <a:gd name="adj" fmla="val 12348"/>
              </a:avLst>
            </a:prstGeom>
            <a:solidFill>
              <a:srgbClr val="35AA2C"/>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3" name="Rectangle 2">
            <a:extLst>
              <a:ext uri="{FF2B5EF4-FFF2-40B4-BE49-F238E27FC236}">
                <a16:creationId xmlns:a16="http://schemas.microsoft.com/office/drawing/2014/main" id="{9AF8C20D-4040-70D2-5FDF-DF6AD1BF4E8E}"/>
              </a:ext>
            </a:extLst>
          </p:cNvPr>
          <p:cNvSpPr/>
          <p:nvPr/>
        </p:nvSpPr>
        <p:spPr>
          <a:xfrm>
            <a:off x="9560238" y="6489668"/>
            <a:ext cx="1935568" cy="238566"/>
          </a:xfrm>
          <a:prstGeom prst="rect">
            <a:avLst/>
          </a:prstGeom>
          <a:solidFill>
            <a:srgbClr val="FCF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569656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a:xfrm>
            <a:off x="671372" y="612771"/>
            <a:ext cx="5286412" cy="584775"/>
          </a:xfrm>
          <a:prstGeom prst="rect">
            <a:avLst/>
          </a:prstGeom>
          <a:noFill/>
        </p:spPr>
        <p:txBody>
          <a:bodyPr wrap="square" rtlCol="0">
            <a:spAutoFit/>
          </a:bodyPr>
          <a:lstStyle/>
          <a:p>
            <a:pPr>
              <a:spcBef>
                <a:spcPct val="0"/>
              </a:spcBef>
              <a:defRPr/>
            </a:pPr>
            <a:r>
              <a:rPr lang="en-GB" altLang="ko-KR" sz="3200" dirty="0">
                <a:solidFill>
                  <a:schemeClr val="tx1">
                    <a:lumMod val="75000"/>
                    <a:lumOff val="25000"/>
                  </a:schemeClr>
                </a:solidFill>
                <a:latin typeface="Poppins SemiBold" panose="00000700000000000000" pitchFamily="2" charset="0"/>
                <a:cs typeface="Poppins SemiBold" panose="00000700000000000000" pitchFamily="2" charset="0"/>
              </a:rPr>
              <a:t>Waste</a:t>
            </a:r>
            <a:r>
              <a:rPr lang="en-GB" altLang="ko-KR" sz="3200" b="1" dirty="0">
                <a:solidFill>
                  <a:schemeClr val="tx1">
                    <a:lumMod val="85000"/>
                    <a:lumOff val="15000"/>
                  </a:schemeClr>
                </a:solidFill>
                <a:latin typeface="Avenir Next LT Pro" panose="020B0504020202020204" pitchFamily="34" charset="0"/>
              </a:rPr>
              <a:t> </a:t>
            </a:r>
          </a:p>
        </p:txBody>
      </p:sp>
      <p:sp>
        <p:nvSpPr>
          <p:cNvPr id="4" name="TextBox 3"/>
          <p:cNvSpPr txBox="1"/>
          <p:nvPr/>
        </p:nvSpPr>
        <p:spPr>
          <a:xfrm>
            <a:off x="671372" y="349013"/>
            <a:ext cx="3850174" cy="276999"/>
          </a:xfrm>
          <a:prstGeom prst="rect">
            <a:avLst/>
          </a:prstGeom>
          <a:noFill/>
        </p:spPr>
        <p:txBody>
          <a:bodyPr wrap="square" rtlCol="0">
            <a:spAutoFit/>
          </a:bodyPr>
          <a:lstStyle/>
          <a:p>
            <a:r>
              <a:rPr lang="en-US" altLang="ko-KR" sz="1200" b="1" dirty="0">
                <a:solidFill>
                  <a:schemeClr val="bg1">
                    <a:lumMod val="65000"/>
                  </a:schemeClr>
                </a:solidFill>
                <a:latin typeface="Poppins SemiBold" panose="00000700000000000000" pitchFamily="2" charset="0"/>
                <a:cs typeface="Poppins SemiBold" panose="00000700000000000000" pitchFamily="2" charset="0"/>
              </a:rPr>
              <a:t>Sustainability performance Q3 23-24</a:t>
            </a:r>
          </a:p>
        </p:txBody>
      </p:sp>
      <p:sp>
        <p:nvSpPr>
          <p:cNvPr id="6" name="Rectangle 5">
            <a:extLst>
              <a:ext uri="{FF2B5EF4-FFF2-40B4-BE49-F238E27FC236}">
                <a16:creationId xmlns:a16="http://schemas.microsoft.com/office/drawing/2014/main" id="{4DF7816C-5A2B-4DF1-A49C-59A68F5FF56D}"/>
              </a:ext>
            </a:extLst>
          </p:cNvPr>
          <p:cNvSpPr/>
          <p:nvPr/>
        </p:nvSpPr>
        <p:spPr>
          <a:xfrm>
            <a:off x="9498674" y="6463445"/>
            <a:ext cx="1997132" cy="21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FFB4EAA7-DDBB-9820-9253-020A5FA711DF}"/>
              </a:ext>
            </a:extLst>
          </p:cNvPr>
          <p:cNvSpPr txBox="1"/>
          <p:nvPr/>
        </p:nvSpPr>
        <p:spPr>
          <a:xfrm>
            <a:off x="647839" y="3051262"/>
            <a:ext cx="3393975" cy="3892989"/>
          </a:xfrm>
          <a:prstGeom prst="rect">
            <a:avLst/>
          </a:prstGeom>
          <a:noFill/>
        </p:spPr>
        <p:txBody>
          <a:bodyPr wrap="square" lIns="91440" tIns="45720" rIns="91440" bIns="45720" numCol="1" rtlCol="0" anchor="t">
            <a:spAutoFit/>
          </a:bodyPr>
          <a:lstStyle/>
          <a:p>
            <a:pPr>
              <a:spcAft>
                <a:spcPts val="600"/>
              </a:spcAft>
            </a:pPr>
            <a:endParaRPr lang="en-AU" altLang="ko-KR" sz="1200" dirty="0">
              <a:solidFill>
                <a:schemeClr val="tx1">
                  <a:lumMod val="65000"/>
                  <a:lumOff val="35000"/>
                </a:schemeClr>
              </a:solidFill>
              <a:latin typeface="Poppins"/>
              <a:ea typeface="굴림"/>
              <a:cs typeface="Poppins"/>
            </a:endParaRPr>
          </a:p>
          <a:p>
            <a:pPr latinLnBrk="0">
              <a:spcAft>
                <a:spcPts val="600"/>
              </a:spcAft>
            </a:pPr>
            <a:r>
              <a:rPr lang="en-AU" altLang="ko-KR" sz="1200" dirty="0">
                <a:solidFill>
                  <a:schemeClr val="tx1">
                    <a:lumMod val="65000"/>
                    <a:lumOff val="35000"/>
                  </a:schemeClr>
                </a:solidFill>
                <a:latin typeface="Poppins"/>
                <a:ea typeface="굴림"/>
                <a:cs typeface="Poppins"/>
              </a:rPr>
              <a:t>A total of</a:t>
            </a:r>
            <a:r>
              <a:rPr lang="en-AU" altLang="ko-KR" sz="1200" b="1" dirty="0">
                <a:solidFill>
                  <a:srgbClr val="35AA2C"/>
                </a:solidFill>
                <a:latin typeface="Poppins"/>
                <a:ea typeface="굴림"/>
                <a:cs typeface="Poppins"/>
              </a:rPr>
              <a:t> </a:t>
            </a:r>
            <a:r>
              <a:rPr lang="en-AU" altLang="ko-KR" sz="1200" dirty="0">
                <a:solidFill>
                  <a:schemeClr val="tx1">
                    <a:lumMod val="65000"/>
                    <a:lumOff val="35000"/>
                  </a:schemeClr>
                </a:solidFill>
                <a:latin typeface="Poppins"/>
                <a:ea typeface="굴림"/>
                <a:cs typeface="Poppins"/>
              </a:rPr>
              <a:t>1431.87 tonnes of waste has been generated this year, with </a:t>
            </a:r>
            <a:r>
              <a:rPr lang="en-AU" altLang="ko-KR" sz="1200" b="1" dirty="0">
                <a:solidFill>
                  <a:srgbClr val="35AA2C"/>
                </a:solidFill>
                <a:latin typeface="Poppins"/>
                <a:ea typeface="굴림"/>
                <a:cs typeface="Poppins"/>
              </a:rPr>
              <a:t>66.5% diverted from landfill.  </a:t>
            </a:r>
            <a:r>
              <a:rPr lang="en-AU" altLang="ko-KR" sz="1200" dirty="0">
                <a:solidFill>
                  <a:schemeClr val="tx1">
                    <a:lumMod val="65000"/>
                    <a:lumOff val="35000"/>
                  </a:schemeClr>
                </a:solidFill>
                <a:latin typeface="Poppins"/>
                <a:ea typeface="굴림"/>
                <a:cs typeface="Poppins"/>
              </a:rPr>
              <a:t>Implementation of the recommendations from the recent waste study and new expectations </a:t>
            </a:r>
            <a:r>
              <a:rPr lang="en-AU" altLang="ko-KR" sz="1200">
                <a:solidFill>
                  <a:schemeClr val="tx1">
                    <a:lumMod val="65000"/>
                    <a:lumOff val="35000"/>
                  </a:schemeClr>
                </a:solidFill>
                <a:latin typeface="Poppins"/>
                <a:ea typeface="굴림"/>
                <a:cs typeface="Poppins"/>
              </a:rPr>
              <a:t>within</a:t>
            </a:r>
            <a:r>
              <a:rPr lang="en-AU" altLang="ko-KR" sz="1200" dirty="0">
                <a:solidFill>
                  <a:schemeClr val="tx1">
                    <a:lumMod val="65000"/>
                    <a:lumOff val="35000"/>
                  </a:schemeClr>
                </a:solidFill>
                <a:latin typeface="Poppins"/>
                <a:ea typeface="굴림"/>
                <a:cs typeface="Poppins"/>
              </a:rPr>
              <a:t> the upcoming cleaning contract should see the diversion rate increase next financial year.</a:t>
            </a:r>
          </a:p>
          <a:p>
            <a:pPr latinLnBrk="0">
              <a:spcAft>
                <a:spcPts val="600"/>
              </a:spcAft>
            </a:pPr>
            <a:r>
              <a:rPr lang="en-US" sz="1200" dirty="0">
                <a:solidFill>
                  <a:schemeClr val="tx1">
                    <a:lumMod val="65000"/>
                    <a:lumOff val="35000"/>
                  </a:schemeClr>
                </a:solidFill>
                <a:latin typeface="Poppins"/>
                <a:ea typeface="굴림"/>
                <a:cs typeface="Poppins"/>
              </a:rPr>
              <a:t>Year-to-date there has been a</a:t>
            </a:r>
            <a:r>
              <a:rPr lang="en-US" sz="1200" b="1" dirty="0">
                <a:solidFill>
                  <a:srgbClr val="35AA2C"/>
                </a:solidFill>
                <a:latin typeface="Poppins"/>
                <a:ea typeface="굴림"/>
                <a:cs typeface="Poppins"/>
              </a:rPr>
              <a:t> 31.7% reduction in waste </a:t>
            </a:r>
            <a:r>
              <a:rPr lang="en-US" sz="1200" dirty="0">
                <a:solidFill>
                  <a:schemeClr val="tx1">
                    <a:lumMod val="65000"/>
                    <a:lumOff val="35000"/>
                  </a:schemeClr>
                </a:solidFill>
                <a:latin typeface="Poppins"/>
                <a:ea typeface="굴림"/>
                <a:cs typeface="Poppins"/>
              </a:rPr>
              <a:t>volumes compared to 2018-19.  </a:t>
            </a:r>
            <a:endParaRPr lang="en-AU" altLang="ko-KR" sz="1200" dirty="0">
              <a:solidFill>
                <a:schemeClr val="tx1">
                  <a:lumMod val="65000"/>
                  <a:lumOff val="35000"/>
                </a:schemeClr>
              </a:solidFill>
              <a:latin typeface="Avenir Next LT Pro"/>
              <a:ea typeface="굴림"/>
              <a:cs typeface="Arial"/>
            </a:endParaRPr>
          </a:p>
          <a:p>
            <a:pPr latinLnBrk="0">
              <a:lnSpc>
                <a:spcPct val="150000"/>
              </a:lnSpc>
            </a:pPr>
            <a:endParaRPr lang="en-AU" altLang="ko-KR" sz="1200" dirty="0">
              <a:solidFill>
                <a:schemeClr val="tx1">
                  <a:lumMod val="65000"/>
                  <a:lumOff val="35000"/>
                </a:schemeClr>
              </a:solidFill>
              <a:latin typeface="Avenir Next LT Pro" panose="020B0504020202020204" pitchFamily="34" charset="0"/>
              <a:ea typeface="굴림"/>
              <a:cs typeface="Arial" pitchFamily="34" charset="0"/>
            </a:endParaRPr>
          </a:p>
          <a:p>
            <a:pPr latinLnBrk="0">
              <a:lnSpc>
                <a:spcPct val="150000"/>
              </a:lnSpc>
            </a:pPr>
            <a:endParaRPr lang="en-AU" altLang="ko-KR" sz="1200" dirty="0">
              <a:solidFill>
                <a:schemeClr val="tx1">
                  <a:lumMod val="65000"/>
                  <a:lumOff val="35000"/>
                </a:schemeClr>
              </a:solidFill>
              <a:latin typeface="Avenir Next LT Pro" panose="020B0504020202020204" pitchFamily="34" charset="0"/>
              <a:cs typeface="Arial" pitchFamily="34" charset="0"/>
            </a:endParaRPr>
          </a:p>
          <a:p>
            <a:pPr latinLnBrk="0">
              <a:lnSpc>
                <a:spcPct val="150000"/>
              </a:lnSpc>
            </a:pPr>
            <a:endParaRPr lang="en-AU" altLang="ko-KR" sz="1200" dirty="0">
              <a:solidFill>
                <a:schemeClr val="tx1">
                  <a:lumMod val="65000"/>
                  <a:lumOff val="35000"/>
                </a:schemeClr>
              </a:solidFill>
              <a:latin typeface="Avenir Next LT Pro" panose="020B0504020202020204" pitchFamily="34" charset="0"/>
              <a:cs typeface="Arial" pitchFamily="34" charset="0"/>
            </a:endParaRPr>
          </a:p>
          <a:p>
            <a:pPr latinLnBrk="0">
              <a:lnSpc>
                <a:spcPct val="150000"/>
              </a:lnSpc>
            </a:pPr>
            <a:endParaRPr lang="en-AU" altLang="ko-KR" sz="1200" dirty="0">
              <a:solidFill>
                <a:schemeClr val="tx1">
                  <a:lumMod val="65000"/>
                  <a:lumOff val="35000"/>
                </a:schemeClr>
              </a:solidFill>
              <a:latin typeface="Avenir Next LT Pro" panose="020B0504020202020204" pitchFamily="34" charset="0"/>
              <a:cs typeface="Arial" pitchFamily="34" charset="0"/>
            </a:endParaRPr>
          </a:p>
          <a:p>
            <a:pPr latinLnBrk="0">
              <a:lnSpc>
                <a:spcPct val="150000"/>
              </a:lnSpc>
            </a:pPr>
            <a:endParaRPr lang="en-AU" sz="1200" dirty="0">
              <a:solidFill>
                <a:schemeClr val="tx1">
                  <a:lumMod val="65000"/>
                  <a:lumOff val="35000"/>
                </a:schemeClr>
              </a:solidFill>
              <a:latin typeface="Avenir Next LT Pro" panose="020B0504020202020204" pitchFamily="34" charset="0"/>
              <a:cs typeface="Arial" pitchFamily="34" charset="0"/>
            </a:endParaRPr>
          </a:p>
        </p:txBody>
      </p:sp>
      <p:sp>
        <p:nvSpPr>
          <p:cNvPr id="9" name="TextBox 8">
            <a:extLst>
              <a:ext uri="{FF2B5EF4-FFF2-40B4-BE49-F238E27FC236}">
                <a16:creationId xmlns:a16="http://schemas.microsoft.com/office/drawing/2014/main" id="{6F94DD78-9825-0A9B-C98D-AD0081058D66}"/>
              </a:ext>
            </a:extLst>
          </p:cNvPr>
          <p:cNvSpPr txBox="1"/>
          <p:nvPr/>
        </p:nvSpPr>
        <p:spPr>
          <a:xfrm>
            <a:off x="4405515" y="6314256"/>
            <a:ext cx="5432664" cy="2000163"/>
          </a:xfrm>
          <a:prstGeom prst="rect">
            <a:avLst/>
          </a:prstGeom>
          <a:noFill/>
        </p:spPr>
        <p:txBody>
          <a:bodyPr wrap="square" lIns="91440" tIns="45720" rIns="91440" bIns="45720" numCol="1" rtlCol="0" anchor="t">
            <a:spAutoFit/>
          </a:bodyPr>
          <a:lstStyle/>
          <a:p>
            <a:pPr latinLnBrk="0">
              <a:lnSpc>
                <a:spcPct val="150000"/>
              </a:lnSpc>
            </a:pPr>
            <a:r>
              <a:rPr lang="en-AU" altLang="ko-KR" sz="1200" dirty="0">
                <a:solidFill>
                  <a:schemeClr val="tx1">
                    <a:lumMod val="65000"/>
                    <a:lumOff val="35000"/>
                  </a:schemeClr>
                </a:solidFill>
                <a:latin typeface="Avenir Next LT Pro"/>
                <a:ea typeface="굴림"/>
                <a:cs typeface="Arial"/>
              </a:rPr>
              <a:t>*2018-19 included as baseline as not impacted by COVID-19 restrictions. </a:t>
            </a:r>
          </a:p>
          <a:p>
            <a:pPr latinLnBrk="0">
              <a:lnSpc>
                <a:spcPct val="150000"/>
              </a:lnSpc>
            </a:pPr>
            <a:endParaRPr lang="en-AU" altLang="ko-KR" sz="1200" dirty="0">
              <a:solidFill>
                <a:schemeClr val="tx1">
                  <a:lumMod val="65000"/>
                  <a:lumOff val="35000"/>
                </a:schemeClr>
              </a:solidFill>
              <a:latin typeface="Avenir Next LT Pro"/>
              <a:ea typeface="굴림"/>
              <a:cs typeface="Arial"/>
            </a:endParaRPr>
          </a:p>
          <a:p>
            <a:pPr latinLnBrk="0">
              <a:lnSpc>
                <a:spcPct val="150000"/>
              </a:lnSpc>
            </a:pPr>
            <a:endParaRPr lang="en-AU" altLang="ko-KR" sz="1200" dirty="0">
              <a:solidFill>
                <a:schemeClr val="tx1">
                  <a:lumMod val="65000"/>
                  <a:lumOff val="35000"/>
                </a:schemeClr>
              </a:solidFill>
              <a:latin typeface="Avenir Next LT Pro" panose="020B0504020202020204" pitchFamily="34" charset="0"/>
              <a:ea typeface="굴림"/>
              <a:cs typeface="Arial" pitchFamily="34" charset="0"/>
            </a:endParaRPr>
          </a:p>
          <a:p>
            <a:pPr latinLnBrk="0">
              <a:lnSpc>
                <a:spcPct val="150000"/>
              </a:lnSpc>
            </a:pPr>
            <a:endParaRPr lang="en-AU" altLang="ko-KR" sz="1200" dirty="0">
              <a:solidFill>
                <a:schemeClr val="tx1">
                  <a:lumMod val="65000"/>
                  <a:lumOff val="35000"/>
                </a:schemeClr>
              </a:solidFill>
              <a:latin typeface="Avenir Next LT Pro" panose="020B0504020202020204" pitchFamily="34" charset="0"/>
              <a:cs typeface="Arial" pitchFamily="34" charset="0"/>
            </a:endParaRPr>
          </a:p>
          <a:p>
            <a:pPr latinLnBrk="0">
              <a:lnSpc>
                <a:spcPct val="150000"/>
              </a:lnSpc>
            </a:pPr>
            <a:endParaRPr lang="en-AU" altLang="ko-KR" sz="1200" dirty="0">
              <a:solidFill>
                <a:schemeClr val="tx1">
                  <a:lumMod val="65000"/>
                  <a:lumOff val="35000"/>
                </a:schemeClr>
              </a:solidFill>
              <a:latin typeface="Avenir Next LT Pro" panose="020B0504020202020204" pitchFamily="34" charset="0"/>
              <a:cs typeface="Arial" pitchFamily="34" charset="0"/>
            </a:endParaRPr>
          </a:p>
          <a:p>
            <a:pPr latinLnBrk="0">
              <a:lnSpc>
                <a:spcPct val="150000"/>
              </a:lnSpc>
            </a:pPr>
            <a:endParaRPr lang="en-AU" altLang="ko-KR" sz="1200" dirty="0">
              <a:solidFill>
                <a:schemeClr val="tx1">
                  <a:lumMod val="65000"/>
                  <a:lumOff val="35000"/>
                </a:schemeClr>
              </a:solidFill>
              <a:latin typeface="Avenir Next LT Pro" panose="020B0504020202020204" pitchFamily="34" charset="0"/>
              <a:cs typeface="Arial" pitchFamily="34" charset="0"/>
            </a:endParaRPr>
          </a:p>
          <a:p>
            <a:pPr latinLnBrk="0">
              <a:lnSpc>
                <a:spcPct val="150000"/>
              </a:lnSpc>
            </a:pPr>
            <a:endParaRPr lang="en-AU" sz="1200" dirty="0">
              <a:solidFill>
                <a:schemeClr val="tx1">
                  <a:lumMod val="65000"/>
                  <a:lumOff val="35000"/>
                </a:schemeClr>
              </a:solidFill>
              <a:latin typeface="Avenir Next LT Pro" panose="020B0504020202020204" pitchFamily="34" charset="0"/>
              <a:cs typeface="Arial" pitchFamily="34" charset="0"/>
            </a:endParaRPr>
          </a:p>
        </p:txBody>
      </p:sp>
      <p:graphicFrame>
        <p:nvGraphicFramePr>
          <p:cNvPr id="10" name="Chart 9">
            <a:extLst>
              <a:ext uri="{FF2B5EF4-FFF2-40B4-BE49-F238E27FC236}">
                <a16:creationId xmlns:a16="http://schemas.microsoft.com/office/drawing/2014/main" id="{8EA792CB-4495-E6C1-AE28-52AE39053ADB}"/>
              </a:ext>
            </a:extLst>
          </p:cNvPr>
          <p:cNvGraphicFramePr>
            <a:graphicFrameLocks/>
          </p:cNvGraphicFramePr>
          <p:nvPr>
            <p:extLst>
              <p:ext uri="{D42A27DB-BD31-4B8C-83A1-F6EECF244321}">
                <p14:modId xmlns:p14="http://schemas.microsoft.com/office/powerpoint/2010/main" val="2064548009"/>
              </p:ext>
            </p:extLst>
          </p:nvPr>
        </p:nvGraphicFramePr>
        <p:xfrm>
          <a:off x="4564275" y="1126457"/>
          <a:ext cx="4207272" cy="5131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0DFB76D-4E24-E25C-BE9E-D259EFE18434}"/>
              </a:ext>
            </a:extLst>
          </p:cNvPr>
          <p:cNvSpPr txBox="1"/>
          <p:nvPr/>
        </p:nvSpPr>
        <p:spPr>
          <a:xfrm>
            <a:off x="5313983" y="628161"/>
            <a:ext cx="2320307" cy="553994"/>
          </a:xfrm>
          <a:prstGeom prst="rect">
            <a:avLst/>
          </a:prstGeom>
          <a:noFill/>
        </p:spPr>
        <p:txBody>
          <a:bodyPr wrap="square" lIns="121917" tIns="60958" rIns="121917" bIns="60958" rtlCol="0">
            <a:spAutoFit/>
          </a:bodyPr>
          <a:lstStyle/>
          <a:p>
            <a:pPr algn="ctr"/>
            <a:r>
              <a:rPr lang="en-US" sz="1400" dirty="0">
                <a:solidFill>
                  <a:schemeClr val="tx1">
                    <a:lumMod val="65000"/>
                    <a:lumOff val="35000"/>
                  </a:schemeClr>
                </a:solidFill>
                <a:latin typeface="Poppins SemiBold" panose="00000700000000000000" pitchFamily="2" charset="0"/>
                <a:cs typeface="Poppins SemiBold" panose="00000700000000000000" pitchFamily="2" charset="0"/>
              </a:rPr>
              <a:t>Total waste generated </a:t>
            </a:r>
          </a:p>
          <a:p>
            <a:pPr algn="ctr"/>
            <a:r>
              <a:rPr lang="en-US" sz="1400" dirty="0">
                <a:solidFill>
                  <a:schemeClr val="tx1">
                    <a:lumMod val="65000"/>
                    <a:lumOff val="35000"/>
                  </a:schemeClr>
                </a:solidFill>
                <a:latin typeface="Poppins SemiBold" panose="00000700000000000000" pitchFamily="2" charset="0"/>
                <a:cs typeface="Poppins SemiBold" panose="00000700000000000000" pitchFamily="2" charset="0"/>
              </a:rPr>
              <a:t>YTD</a:t>
            </a:r>
            <a:endParaRPr lang="en-AU" sz="1400" dirty="0">
              <a:solidFill>
                <a:schemeClr val="tx1">
                  <a:lumMod val="65000"/>
                  <a:lumOff val="35000"/>
                </a:schemeClr>
              </a:solidFill>
              <a:latin typeface="Poppins SemiBold" panose="00000700000000000000" pitchFamily="2" charset="0"/>
              <a:cs typeface="Poppins SemiBold" panose="00000700000000000000" pitchFamily="2" charset="0"/>
            </a:endParaRPr>
          </a:p>
        </p:txBody>
      </p:sp>
      <p:sp>
        <p:nvSpPr>
          <p:cNvPr id="12" name="TextBox 11">
            <a:extLst>
              <a:ext uri="{FF2B5EF4-FFF2-40B4-BE49-F238E27FC236}">
                <a16:creationId xmlns:a16="http://schemas.microsoft.com/office/drawing/2014/main" id="{7652C6FB-8EAD-58BB-7CA4-D655672E07EB}"/>
              </a:ext>
            </a:extLst>
          </p:cNvPr>
          <p:cNvSpPr txBox="1"/>
          <p:nvPr/>
        </p:nvSpPr>
        <p:spPr>
          <a:xfrm>
            <a:off x="8687494" y="582180"/>
            <a:ext cx="3312368" cy="415751"/>
          </a:xfrm>
          <a:prstGeom prst="rect">
            <a:avLst/>
          </a:prstGeom>
          <a:noFill/>
        </p:spPr>
        <p:txBody>
          <a:bodyPr wrap="square" lIns="121917" tIns="60958" rIns="121917" bIns="60958" rtlCol="0">
            <a:spAutoFit/>
          </a:bodyPr>
          <a:lstStyle/>
          <a:p>
            <a:pPr algn="ctr">
              <a:lnSpc>
                <a:spcPct val="150000"/>
              </a:lnSpc>
            </a:pPr>
            <a:r>
              <a:rPr lang="en-US" sz="1400" dirty="0">
                <a:solidFill>
                  <a:schemeClr val="tx1">
                    <a:lumMod val="65000"/>
                    <a:lumOff val="35000"/>
                  </a:schemeClr>
                </a:solidFill>
                <a:latin typeface="Poppins SemiBold" panose="00000700000000000000" pitchFamily="2" charset="0"/>
                <a:cs typeface="Poppins SemiBold" panose="00000700000000000000" pitchFamily="2" charset="0"/>
              </a:rPr>
              <a:t>Landfill v Diverted</a:t>
            </a:r>
            <a:endParaRPr lang="en-AU" sz="1400" dirty="0">
              <a:solidFill>
                <a:schemeClr val="tx1">
                  <a:lumMod val="65000"/>
                  <a:lumOff val="35000"/>
                </a:schemeClr>
              </a:solidFill>
              <a:latin typeface="Poppins SemiBold" panose="00000700000000000000" pitchFamily="2" charset="0"/>
              <a:cs typeface="Poppins SemiBold" panose="00000700000000000000" pitchFamily="2" charset="0"/>
            </a:endParaRPr>
          </a:p>
        </p:txBody>
      </p:sp>
      <p:pic>
        <p:nvPicPr>
          <p:cNvPr id="13" name="Picture 12" descr="A black and white circle with a green leaf and a white circle with a black circle with a black and white circle with a black circle with a black and white circle with a green leaf and a&#10;&#10;Description automatically generated">
            <a:extLst>
              <a:ext uri="{FF2B5EF4-FFF2-40B4-BE49-F238E27FC236}">
                <a16:creationId xmlns:a16="http://schemas.microsoft.com/office/drawing/2014/main" id="{1E027273-727A-0207-A96F-EA5728D83BCC}"/>
              </a:ext>
            </a:extLst>
          </p:cNvPr>
          <p:cNvPicPr>
            <a:picLocks noChangeAspect="1"/>
          </p:cNvPicPr>
          <p:nvPr/>
        </p:nvPicPr>
        <p:blipFill>
          <a:blip r:embed="rId4">
            <a:duotone>
              <a:prstClr val="black"/>
              <a:srgbClr val="35AA2C">
                <a:tint val="45000"/>
                <a:satMod val="400000"/>
              </a:srgbClr>
            </a:duotone>
            <a:extLst>
              <a:ext uri="{BEBA8EAE-BF5A-486C-A8C5-ECC9F3942E4B}">
                <a14:imgProps xmlns:a14="http://schemas.microsoft.com/office/drawing/2010/main">
                  <a14:imgLayer r:embed="rId5">
                    <a14:imgEffect>
                      <a14:saturation sat="200000"/>
                    </a14:imgEffect>
                    <a14:imgEffect>
                      <a14:brightnessContrast contrast="-40000"/>
                    </a14:imgEffect>
                  </a14:imgLayer>
                </a14:imgProps>
              </a:ext>
            </a:extLst>
          </a:blip>
          <a:stretch>
            <a:fillRect/>
          </a:stretch>
        </p:blipFill>
        <p:spPr>
          <a:xfrm>
            <a:off x="768310" y="1804135"/>
            <a:ext cx="980082" cy="849826"/>
          </a:xfrm>
          <a:prstGeom prst="rect">
            <a:avLst/>
          </a:prstGeom>
        </p:spPr>
      </p:pic>
      <p:sp>
        <p:nvSpPr>
          <p:cNvPr id="14" name="TextBox 13">
            <a:extLst>
              <a:ext uri="{FF2B5EF4-FFF2-40B4-BE49-F238E27FC236}">
                <a16:creationId xmlns:a16="http://schemas.microsoft.com/office/drawing/2014/main" id="{BA1A462A-1C40-0669-76C4-38C942ADAA8E}"/>
              </a:ext>
            </a:extLst>
          </p:cNvPr>
          <p:cNvSpPr txBox="1"/>
          <p:nvPr/>
        </p:nvSpPr>
        <p:spPr>
          <a:xfrm>
            <a:off x="1715803" y="1660650"/>
            <a:ext cx="1900979" cy="1169547"/>
          </a:xfrm>
          <a:prstGeom prst="rect">
            <a:avLst/>
          </a:prstGeom>
          <a:noFill/>
        </p:spPr>
        <p:txBody>
          <a:bodyPr wrap="square" lIns="121917" tIns="60958" rIns="121917" bIns="60958" rtlCol="0">
            <a:spAutoFit/>
          </a:bodyPr>
          <a:lstStyle/>
          <a:p>
            <a:pPr algn="ctr"/>
            <a:r>
              <a:rPr lang="en-US" sz="2800" dirty="0">
                <a:solidFill>
                  <a:schemeClr val="tx1">
                    <a:lumMod val="65000"/>
                    <a:lumOff val="35000"/>
                  </a:schemeClr>
                </a:solidFill>
                <a:latin typeface="Poppins SemiBold" panose="00000700000000000000" pitchFamily="2" charset="0"/>
                <a:cs typeface="Poppins SemiBold" panose="00000700000000000000" pitchFamily="2" charset="0"/>
              </a:rPr>
              <a:t>538</a:t>
            </a:r>
            <a:r>
              <a:rPr lang="en-US" sz="2800" b="1" dirty="0">
                <a:solidFill>
                  <a:schemeClr val="tx1">
                    <a:lumMod val="65000"/>
                    <a:lumOff val="35000"/>
                  </a:schemeClr>
                </a:solidFill>
                <a:latin typeface="Poppins Medium" panose="00000600000000000000" pitchFamily="2" charset="0"/>
                <a:cs typeface="Poppins Medium" panose="00000600000000000000" pitchFamily="2" charset="0"/>
              </a:rPr>
              <a:t> </a:t>
            </a:r>
          </a:p>
          <a:p>
            <a:pPr algn="ctr"/>
            <a:r>
              <a:rPr lang="en-US" sz="1600" b="1" dirty="0">
                <a:solidFill>
                  <a:schemeClr val="tx1">
                    <a:lumMod val="65000"/>
                    <a:lumOff val="35000"/>
                  </a:schemeClr>
                </a:solidFill>
                <a:latin typeface="Poppins SemiBold" panose="00000700000000000000" pitchFamily="2" charset="0"/>
                <a:cs typeface="Poppins SemiBold" panose="00000700000000000000" pitchFamily="2" charset="0"/>
              </a:rPr>
              <a:t>garbage trucks </a:t>
            </a:r>
          </a:p>
          <a:p>
            <a:pPr algn="ctr" latinLnBrk="0"/>
            <a:r>
              <a:rPr lang="en-US" sz="1200" dirty="0">
                <a:solidFill>
                  <a:schemeClr val="tx1">
                    <a:lumMod val="65000"/>
                    <a:lumOff val="35000"/>
                  </a:schemeClr>
                </a:solidFill>
                <a:latin typeface="Poppins Medium" panose="00000600000000000000" pitchFamily="2" charset="0"/>
                <a:cs typeface="Poppins Medium" panose="00000600000000000000" pitchFamily="2" charset="0"/>
              </a:rPr>
              <a:t>less waste </a:t>
            </a:r>
          </a:p>
          <a:p>
            <a:pPr algn="ctr" latinLnBrk="0"/>
            <a:r>
              <a:rPr lang="en-US" sz="1200" dirty="0">
                <a:solidFill>
                  <a:schemeClr val="tx1">
                    <a:lumMod val="65000"/>
                    <a:lumOff val="35000"/>
                  </a:schemeClr>
                </a:solidFill>
                <a:latin typeface="Poppins Medium" panose="00000600000000000000" pitchFamily="2" charset="0"/>
                <a:cs typeface="Poppins Medium" panose="00000600000000000000" pitchFamily="2" charset="0"/>
              </a:rPr>
              <a:t>generated YTD</a:t>
            </a:r>
            <a:endParaRPr lang="en-AU" sz="1200" dirty="0">
              <a:solidFill>
                <a:schemeClr val="tx1">
                  <a:lumMod val="65000"/>
                  <a:lumOff val="35000"/>
                </a:schemeClr>
              </a:solidFill>
              <a:latin typeface="Poppins Medium" panose="00000600000000000000" pitchFamily="2" charset="0"/>
              <a:cs typeface="Poppins Medium" panose="00000600000000000000" pitchFamily="2" charset="0"/>
            </a:endParaRPr>
          </a:p>
        </p:txBody>
      </p:sp>
      <p:pic>
        <p:nvPicPr>
          <p:cNvPr id="11" name="Picture 10" descr="Logo&#10;&#10;Description automatically generated">
            <a:extLst>
              <a:ext uri="{FF2B5EF4-FFF2-40B4-BE49-F238E27FC236}">
                <a16:creationId xmlns:a16="http://schemas.microsoft.com/office/drawing/2014/main" id="{66D1A8A0-8BE0-D642-81C1-E97EBA3AEE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9592" y="5865178"/>
            <a:ext cx="1021754" cy="898155"/>
          </a:xfrm>
          <a:prstGeom prst="rect">
            <a:avLst/>
          </a:prstGeom>
        </p:spPr>
      </p:pic>
      <p:cxnSp>
        <p:nvCxnSpPr>
          <p:cNvPr id="15" name="Straight Connector 15">
            <a:extLst>
              <a:ext uri="{FF2B5EF4-FFF2-40B4-BE49-F238E27FC236}">
                <a16:creationId xmlns:a16="http://schemas.microsoft.com/office/drawing/2014/main" id="{629D3D52-EE31-5AC6-3E47-6D7AC09025FA}"/>
              </a:ext>
            </a:extLst>
          </p:cNvPr>
          <p:cNvCxnSpPr>
            <a:cxnSpLocks/>
          </p:cNvCxnSpPr>
          <p:nvPr/>
        </p:nvCxnSpPr>
        <p:spPr>
          <a:xfrm>
            <a:off x="768310" y="1269554"/>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CAE0F942-BCF9-7D59-E104-19266A667AEE}"/>
              </a:ext>
            </a:extLst>
          </p:cNvPr>
          <p:cNvGraphicFramePr>
            <a:graphicFrameLocks/>
          </p:cNvGraphicFramePr>
          <p:nvPr>
            <p:extLst>
              <p:ext uri="{D42A27DB-BD31-4B8C-83A1-F6EECF244321}">
                <p14:modId xmlns:p14="http://schemas.microsoft.com/office/powerpoint/2010/main" val="622884540"/>
              </p:ext>
            </p:extLst>
          </p:nvPr>
        </p:nvGraphicFramePr>
        <p:xfrm>
          <a:off x="8527412" y="837506"/>
          <a:ext cx="3230233" cy="539572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310681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p:cNvSpPr txBox="1">
            <a:spLocks noChangeArrowheads="1"/>
          </p:cNvSpPr>
          <p:nvPr/>
        </p:nvSpPr>
        <p:spPr>
          <a:xfrm>
            <a:off x="852878" y="665902"/>
            <a:ext cx="5000660" cy="584775"/>
          </a:xfrm>
          <a:prstGeom prst="rect">
            <a:avLst/>
          </a:prstGeom>
          <a:noFill/>
        </p:spPr>
        <p:txBody>
          <a:bodyPr wrap="square" rtlCol="0">
            <a:spAutoFit/>
          </a:bodyPr>
          <a:lstStyle/>
          <a:p>
            <a:pPr>
              <a:spcBef>
                <a:spcPct val="0"/>
              </a:spcBef>
              <a:defRPr/>
            </a:pPr>
            <a:r>
              <a:rPr lang="en-GB" altLang="ko-KR" sz="3200" dirty="0">
                <a:solidFill>
                  <a:schemeClr val="tx1">
                    <a:lumMod val="75000"/>
                    <a:lumOff val="25000"/>
                  </a:schemeClr>
                </a:solidFill>
                <a:latin typeface="Poppins SemiBold" panose="00000700000000000000" pitchFamily="2" charset="0"/>
                <a:cs typeface="Poppins SemiBold" panose="00000700000000000000" pitchFamily="2" charset="0"/>
              </a:rPr>
              <a:t>Electricity</a:t>
            </a:r>
          </a:p>
        </p:txBody>
      </p:sp>
      <p:sp>
        <p:nvSpPr>
          <p:cNvPr id="19" name="Rectangle 18">
            <a:extLst>
              <a:ext uri="{FF2B5EF4-FFF2-40B4-BE49-F238E27FC236}">
                <a16:creationId xmlns:a16="http://schemas.microsoft.com/office/drawing/2014/main" id="{A9773FD9-48A5-4F20-B7FD-69305E571B34}"/>
              </a:ext>
            </a:extLst>
          </p:cNvPr>
          <p:cNvSpPr/>
          <p:nvPr/>
        </p:nvSpPr>
        <p:spPr>
          <a:xfrm>
            <a:off x="9430867" y="6344212"/>
            <a:ext cx="2016224" cy="370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Poppins Medium" panose="00000600000000000000" pitchFamily="2" charset="0"/>
              <a:cs typeface="Poppins Medium" panose="00000600000000000000" pitchFamily="2" charset="0"/>
            </a:endParaRPr>
          </a:p>
        </p:txBody>
      </p:sp>
      <p:graphicFrame>
        <p:nvGraphicFramePr>
          <p:cNvPr id="4" name="Chart 3">
            <a:extLst>
              <a:ext uri="{FF2B5EF4-FFF2-40B4-BE49-F238E27FC236}">
                <a16:creationId xmlns:a16="http://schemas.microsoft.com/office/drawing/2014/main" id="{CB4362B9-F81F-F4F7-466B-1E9140950CD0}"/>
              </a:ext>
            </a:extLst>
          </p:cNvPr>
          <p:cNvGraphicFramePr>
            <a:graphicFrameLocks/>
          </p:cNvGraphicFramePr>
          <p:nvPr>
            <p:extLst>
              <p:ext uri="{D42A27DB-BD31-4B8C-83A1-F6EECF244321}">
                <p14:modId xmlns:p14="http://schemas.microsoft.com/office/powerpoint/2010/main" val="1299016629"/>
              </p:ext>
            </p:extLst>
          </p:nvPr>
        </p:nvGraphicFramePr>
        <p:xfrm>
          <a:off x="4821810" y="482864"/>
          <a:ext cx="4885474" cy="569408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C028B91-0FA9-5007-A086-FC625D10D1AD}"/>
              </a:ext>
            </a:extLst>
          </p:cNvPr>
          <p:cNvSpPr txBox="1"/>
          <p:nvPr/>
        </p:nvSpPr>
        <p:spPr>
          <a:xfrm>
            <a:off x="820508" y="3175865"/>
            <a:ext cx="3195659" cy="2462208"/>
          </a:xfrm>
          <a:prstGeom prst="rect">
            <a:avLst/>
          </a:prstGeom>
          <a:noFill/>
        </p:spPr>
        <p:txBody>
          <a:bodyPr wrap="square" lIns="121917" tIns="60958" rIns="121917" bIns="60958" rtlCol="0">
            <a:spAutoFit/>
          </a:bodyPr>
          <a:lstStyle/>
          <a:p>
            <a:pPr latinLnBrk="0">
              <a:spcAft>
                <a:spcPts val="600"/>
              </a:spcAft>
            </a:pPr>
            <a:r>
              <a:rPr lang="en-US" sz="1200" dirty="0">
                <a:solidFill>
                  <a:schemeClr val="tx1">
                    <a:lumMod val="65000"/>
                    <a:lumOff val="35000"/>
                  </a:schemeClr>
                </a:solidFill>
                <a:latin typeface="Poppins" panose="00000500000000000000" pitchFamily="2" charset="0"/>
                <a:cs typeface="Poppins" panose="00000500000000000000" pitchFamily="2" charset="0"/>
              </a:rPr>
              <a:t>The Market used an estimated*  610,144 kWh of electricity, a </a:t>
            </a:r>
            <a:r>
              <a:rPr lang="en-US" sz="1200" dirty="0">
                <a:solidFill>
                  <a:srgbClr val="35AA2C"/>
                </a:solidFill>
                <a:latin typeface="Poppins SemiBold" panose="00000700000000000000" pitchFamily="2" charset="0"/>
                <a:cs typeface="Poppins SemiBold" panose="00000700000000000000" pitchFamily="2" charset="0"/>
              </a:rPr>
              <a:t>reduction of approximately -2.8%</a:t>
            </a:r>
          </a:p>
          <a:p>
            <a:pPr latinLnBrk="0">
              <a:spcAft>
                <a:spcPts val="600"/>
              </a:spcAft>
            </a:pPr>
            <a:r>
              <a:rPr lang="en-US" sz="1200" dirty="0">
                <a:solidFill>
                  <a:schemeClr val="tx1">
                    <a:lumMod val="65000"/>
                    <a:lumOff val="35000"/>
                  </a:schemeClr>
                </a:solidFill>
                <a:latin typeface="Poppins" panose="00000500000000000000" pitchFamily="2" charset="0"/>
                <a:cs typeface="Poppins" panose="00000500000000000000" pitchFamily="2" charset="0"/>
              </a:rPr>
              <a:t>Combined, the Market </a:t>
            </a:r>
            <a:r>
              <a:rPr lang="en-US" sz="1200" dirty="0">
                <a:solidFill>
                  <a:srgbClr val="35AA2C"/>
                </a:solidFill>
                <a:latin typeface="Poppins SemiBold" panose="00000700000000000000" pitchFamily="2" charset="0"/>
                <a:cs typeface="Poppins SemiBold" panose="00000700000000000000" pitchFamily="2" charset="0"/>
              </a:rPr>
              <a:t>avoided 658t cO2e </a:t>
            </a:r>
            <a:r>
              <a:rPr lang="en-US" sz="1200" dirty="0">
                <a:solidFill>
                  <a:schemeClr val="tx1">
                    <a:lumMod val="65000"/>
                    <a:lumOff val="35000"/>
                  </a:schemeClr>
                </a:solidFill>
                <a:latin typeface="Poppins" panose="00000500000000000000" pitchFamily="2" charset="0"/>
                <a:cs typeface="Poppins" panose="00000500000000000000" pitchFamily="2" charset="0"/>
              </a:rPr>
              <a:t>of carbon emission through using 100% renewable power.</a:t>
            </a:r>
          </a:p>
          <a:p>
            <a:pPr latinLnBrk="0">
              <a:spcAft>
                <a:spcPts val="600"/>
              </a:spcAft>
            </a:pPr>
            <a:r>
              <a:rPr lang="en-US" sz="1200" dirty="0">
                <a:solidFill>
                  <a:schemeClr val="tx1">
                    <a:lumMod val="65000"/>
                    <a:lumOff val="35000"/>
                  </a:schemeClr>
                </a:solidFill>
                <a:latin typeface="Poppins" panose="00000500000000000000" pitchFamily="2" charset="0"/>
                <a:cs typeface="Poppins" panose="00000500000000000000" pitchFamily="2" charset="0"/>
              </a:rPr>
              <a:t>25% of the power generated comes from the Market’s rooftop solar panels, a </a:t>
            </a:r>
            <a:r>
              <a:rPr lang="en-US" sz="1200">
                <a:solidFill>
                  <a:schemeClr val="tx1">
                    <a:lumMod val="65000"/>
                    <a:lumOff val="35000"/>
                  </a:schemeClr>
                </a:solidFill>
                <a:latin typeface="Poppins" panose="00000500000000000000" pitchFamily="2" charset="0"/>
                <a:cs typeface="Poppins" panose="00000500000000000000" pitchFamily="2" charset="0"/>
              </a:rPr>
              <a:t>saving</a:t>
            </a:r>
            <a:r>
              <a:rPr lang="en-US" sz="1200" dirty="0">
                <a:solidFill>
                  <a:schemeClr val="tx1">
                    <a:lumMod val="65000"/>
                    <a:lumOff val="35000"/>
                  </a:schemeClr>
                </a:solidFill>
                <a:latin typeface="Poppins" panose="00000500000000000000" pitchFamily="2" charset="0"/>
                <a:cs typeface="Poppins" panose="00000500000000000000" pitchFamily="2" charset="0"/>
              </a:rPr>
              <a:t> of approximately </a:t>
            </a:r>
            <a:r>
              <a:rPr lang="en-US" sz="1200" b="1" dirty="0">
                <a:solidFill>
                  <a:srgbClr val="35AA2C"/>
                </a:solidFill>
                <a:latin typeface="Poppins" panose="00000500000000000000" pitchFamily="2" charset="0"/>
                <a:cs typeface="Poppins" panose="00000500000000000000" pitchFamily="2" charset="0"/>
              </a:rPr>
              <a:t>$51,000. </a:t>
            </a:r>
          </a:p>
          <a:p>
            <a:pPr latinLnBrk="0">
              <a:spcAft>
                <a:spcPts val="600"/>
              </a:spcAft>
            </a:pPr>
            <a:endParaRPr lang="en-US" sz="1200" dirty="0">
              <a:solidFill>
                <a:schemeClr val="tx1">
                  <a:lumMod val="65000"/>
                  <a:lumOff val="35000"/>
                </a:schemeClr>
              </a:solidFill>
              <a:latin typeface="Poppins" panose="00000500000000000000" pitchFamily="2" charset="0"/>
              <a:cs typeface="Poppins" panose="00000500000000000000" pitchFamily="2" charset="0"/>
            </a:endParaRPr>
          </a:p>
          <a:p>
            <a:pPr latinLnBrk="0">
              <a:spcAft>
                <a:spcPts val="600"/>
              </a:spcAft>
            </a:pPr>
            <a:endParaRPr lang="en-AU" sz="12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A2D17E5A-7C94-9F9D-027B-653182C15670}"/>
              </a:ext>
            </a:extLst>
          </p:cNvPr>
          <p:cNvSpPr txBox="1"/>
          <p:nvPr/>
        </p:nvSpPr>
        <p:spPr>
          <a:xfrm>
            <a:off x="820508" y="5730888"/>
            <a:ext cx="3406685" cy="507831"/>
          </a:xfrm>
          <a:prstGeom prst="rect">
            <a:avLst/>
          </a:prstGeom>
          <a:noFill/>
        </p:spPr>
        <p:txBody>
          <a:bodyPr wrap="square" lIns="91440" tIns="45720" rIns="91440" bIns="45720" numCol="1" rtlCol="0" anchor="t">
            <a:spAutoFit/>
          </a:bodyPr>
          <a:lstStyle/>
          <a:p>
            <a:pPr latinLnBrk="0"/>
            <a:r>
              <a:rPr lang="en-AU" altLang="ko-KR" sz="900" dirty="0">
                <a:solidFill>
                  <a:schemeClr val="tx1">
                    <a:lumMod val="65000"/>
                    <a:lumOff val="35000"/>
                  </a:schemeClr>
                </a:solidFill>
                <a:latin typeface="Poppins" panose="00000500000000000000" pitchFamily="2" charset="0"/>
                <a:ea typeface="굴림"/>
                <a:cs typeface="Poppins" panose="00000500000000000000" pitchFamily="2" charset="0"/>
              </a:rPr>
              <a:t>*Solar is being generated but due to a logger error data usage is unavailable. Estimation is based on solar being approx. 30% of total power use for Q1 &amp; Q2. </a:t>
            </a:r>
            <a:endParaRPr lang="en-AU" sz="900" dirty="0">
              <a:solidFill>
                <a:schemeClr val="tx1">
                  <a:lumMod val="65000"/>
                  <a:lumOff val="35000"/>
                </a:schemeClr>
              </a:solidFill>
              <a:latin typeface="Avenir Next LT Pro" panose="020B0504020202020204" pitchFamily="34" charset="0"/>
              <a:cs typeface="Arial" pitchFamily="34" charset="0"/>
            </a:endParaRPr>
          </a:p>
        </p:txBody>
      </p:sp>
      <p:cxnSp>
        <p:nvCxnSpPr>
          <p:cNvPr id="6" name="Straight Connector 15">
            <a:extLst>
              <a:ext uri="{FF2B5EF4-FFF2-40B4-BE49-F238E27FC236}">
                <a16:creationId xmlns:a16="http://schemas.microsoft.com/office/drawing/2014/main" id="{03C38D3F-8DAA-E720-1AFB-C0F1F6F6455D}"/>
              </a:ext>
            </a:extLst>
          </p:cNvPr>
          <p:cNvCxnSpPr>
            <a:cxnSpLocks/>
          </p:cNvCxnSpPr>
          <p:nvPr/>
        </p:nvCxnSpPr>
        <p:spPr>
          <a:xfrm>
            <a:off x="982638" y="1341562"/>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descr="Logo&#10;&#10;Description automatically generated">
            <a:extLst>
              <a:ext uri="{FF2B5EF4-FFF2-40B4-BE49-F238E27FC236}">
                <a16:creationId xmlns:a16="http://schemas.microsoft.com/office/drawing/2014/main" id="{4671F71D-47AA-3342-BE63-617C66E6E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2219" y="5967268"/>
            <a:ext cx="1079310" cy="948748"/>
          </a:xfrm>
          <a:prstGeom prst="rect">
            <a:avLst/>
          </a:prstGeom>
        </p:spPr>
      </p:pic>
      <p:pic>
        <p:nvPicPr>
          <p:cNvPr id="9" name="Picture 8" descr="A black and white image of solar panels&#10;&#10;Description automatically generated">
            <a:extLst>
              <a:ext uri="{FF2B5EF4-FFF2-40B4-BE49-F238E27FC236}">
                <a16:creationId xmlns:a16="http://schemas.microsoft.com/office/drawing/2014/main" id="{1C43A555-0330-3BDF-5879-AE78202C9804}"/>
              </a:ext>
            </a:extLst>
          </p:cNvPr>
          <p:cNvPicPr>
            <a:picLocks noChangeAspect="1"/>
          </p:cNvPicPr>
          <p:nvPr/>
        </p:nvPicPr>
        <p:blipFill>
          <a:blip r:embed="rId5">
            <a:duotone>
              <a:prstClr val="black"/>
              <a:srgbClr val="FFC000">
                <a:tint val="45000"/>
                <a:satMod val="400000"/>
              </a:srgbClr>
            </a:duotone>
            <a:extLst>
              <a:ext uri="{BEBA8EAE-BF5A-486C-A8C5-ECC9F3942E4B}">
                <a14:imgProps xmlns:a14="http://schemas.microsoft.com/office/drawing/2010/main">
                  <a14:imgLayer r:embed="rId6">
                    <a14:imgEffect>
                      <a14:saturation sat="200000"/>
                    </a14:imgEffect>
                    <a14:imgEffect>
                      <a14:brightnessContrast contrast="-40000"/>
                    </a14:imgEffect>
                  </a14:imgLayer>
                </a14:imgProps>
              </a:ext>
            </a:extLst>
          </a:blip>
          <a:stretch>
            <a:fillRect/>
          </a:stretch>
        </p:blipFill>
        <p:spPr>
          <a:xfrm>
            <a:off x="1140566" y="1676729"/>
            <a:ext cx="928843" cy="1095207"/>
          </a:xfrm>
          <a:prstGeom prst="rect">
            <a:avLst/>
          </a:prstGeom>
        </p:spPr>
      </p:pic>
      <p:sp>
        <p:nvSpPr>
          <p:cNvPr id="10" name="TextBox 9">
            <a:extLst>
              <a:ext uri="{FF2B5EF4-FFF2-40B4-BE49-F238E27FC236}">
                <a16:creationId xmlns:a16="http://schemas.microsoft.com/office/drawing/2014/main" id="{34F403DB-2AB6-5305-A46B-39438832963A}"/>
              </a:ext>
            </a:extLst>
          </p:cNvPr>
          <p:cNvSpPr txBox="1"/>
          <p:nvPr/>
        </p:nvSpPr>
        <p:spPr>
          <a:xfrm>
            <a:off x="1975855" y="1527676"/>
            <a:ext cx="2569538" cy="1754322"/>
          </a:xfrm>
          <a:prstGeom prst="rect">
            <a:avLst/>
          </a:prstGeom>
          <a:noFill/>
        </p:spPr>
        <p:txBody>
          <a:bodyPr wrap="square" lIns="121917" tIns="60958" rIns="121917" bIns="60958" rtlCol="0" anchor="t">
            <a:spAutoFit/>
          </a:bodyPr>
          <a:lstStyle/>
          <a:p>
            <a:pPr algn="ctr"/>
            <a:r>
              <a:rPr lang="en-US" sz="1400" dirty="0">
                <a:solidFill>
                  <a:schemeClr val="tx1">
                    <a:lumMod val="65000"/>
                    <a:lumOff val="35000"/>
                  </a:schemeClr>
                </a:solidFill>
                <a:latin typeface="Poppins Medium" panose="00000600000000000000" pitchFamily="2" charset="0"/>
                <a:cs typeface="Poppins Medium" panose="00000600000000000000" pitchFamily="2" charset="0"/>
              </a:rPr>
              <a:t>Carbon emissions </a:t>
            </a:r>
          </a:p>
          <a:p>
            <a:pPr algn="ctr"/>
            <a:r>
              <a:rPr lang="en-US" sz="1400" dirty="0">
                <a:solidFill>
                  <a:schemeClr val="tx1">
                    <a:lumMod val="65000"/>
                    <a:lumOff val="35000"/>
                  </a:schemeClr>
                </a:solidFill>
                <a:latin typeface="Poppins Medium" panose="00000600000000000000" pitchFamily="2" charset="0"/>
                <a:cs typeface="Poppins Medium" panose="00000600000000000000" pitchFamily="2" charset="0"/>
              </a:rPr>
              <a:t>avoided </a:t>
            </a:r>
          </a:p>
          <a:p>
            <a:pPr algn="ctr"/>
            <a:r>
              <a:rPr lang="en-US" sz="1200" dirty="0">
                <a:solidFill>
                  <a:schemeClr val="tx1">
                    <a:lumMod val="65000"/>
                    <a:lumOff val="35000"/>
                  </a:schemeClr>
                </a:solidFill>
                <a:latin typeface="Poppins"/>
                <a:cs typeface="Poppins"/>
              </a:rPr>
              <a:t>= CO2 absorption of</a:t>
            </a:r>
          </a:p>
          <a:p>
            <a:pPr algn="ctr"/>
            <a:r>
              <a:rPr lang="en-US" sz="2200" dirty="0">
                <a:solidFill>
                  <a:schemeClr val="tx1">
                    <a:lumMod val="65000"/>
                    <a:lumOff val="35000"/>
                  </a:schemeClr>
                </a:solidFill>
                <a:latin typeface="Poppins SemiBold" panose="00000700000000000000" pitchFamily="2" charset="0"/>
                <a:cs typeface="Poppins SemiBold" panose="00000700000000000000" pitchFamily="2" charset="0"/>
              </a:rPr>
              <a:t>30,183</a:t>
            </a:r>
          </a:p>
          <a:p>
            <a:pPr algn="ctr"/>
            <a:r>
              <a:rPr lang="en-US" sz="1400" dirty="0">
                <a:solidFill>
                  <a:schemeClr val="tx1">
                    <a:lumMod val="65000"/>
                    <a:lumOff val="35000"/>
                  </a:schemeClr>
                </a:solidFill>
                <a:latin typeface="Poppins SemiBold" panose="00000700000000000000" pitchFamily="2" charset="0"/>
                <a:cs typeface="Poppins SemiBold" panose="00000700000000000000" pitchFamily="2" charset="0"/>
              </a:rPr>
              <a:t> trees annually</a:t>
            </a:r>
          </a:p>
          <a:p>
            <a:pPr algn="ctr"/>
            <a:endParaRPr lang="en-US" sz="1800" b="1" dirty="0">
              <a:solidFill>
                <a:schemeClr val="tx1">
                  <a:lumMod val="65000"/>
                  <a:lumOff val="35000"/>
                </a:schemeClr>
              </a:solidFill>
              <a:latin typeface="Poppins Medium" panose="00000600000000000000" pitchFamily="2" charset="0"/>
              <a:cs typeface="Poppins Medium" panose="00000600000000000000" pitchFamily="2" charset="0"/>
            </a:endParaRPr>
          </a:p>
          <a:p>
            <a:pPr algn="ctr" latinLnBrk="0"/>
            <a:r>
              <a:rPr lang="en-US" sz="1200" dirty="0">
                <a:solidFill>
                  <a:schemeClr val="tx1">
                    <a:lumMod val="65000"/>
                    <a:lumOff val="35000"/>
                  </a:schemeClr>
                </a:solidFill>
                <a:latin typeface="Poppins Medium" panose="00000600000000000000" pitchFamily="2" charset="0"/>
                <a:cs typeface="Poppins Medium" panose="00000600000000000000" pitchFamily="2" charset="0"/>
              </a:rPr>
              <a:t>. </a:t>
            </a:r>
            <a:endParaRPr lang="en-AU" sz="1200" dirty="0">
              <a:solidFill>
                <a:schemeClr val="tx1">
                  <a:lumMod val="65000"/>
                  <a:lumOff val="35000"/>
                </a:schemeClr>
              </a:solidFill>
              <a:latin typeface="Poppins Medium" panose="00000600000000000000" pitchFamily="2" charset="0"/>
              <a:cs typeface="Poppins Medium" panose="00000600000000000000" pitchFamily="2" charset="0"/>
            </a:endParaRPr>
          </a:p>
        </p:txBody>
      </p:sp>
      <p:sp>
        <p:nvSpPr>
          <p:cNvPr id="13" name="TextBox 12">
            <a:extLst>
              <a:ext uri="{FF2B5EF4-FFF2-40B4-BE49-F238E27FC236}">
                <a16:creationId xmlns:a16="http://schemas.microsoft.com/office/drawing/2014/main" id="{4F4CE238-B733-FBC2-058F-14FA3532538A}"/>
              </a:ext>
            </a:extLst>
          </p:cNvPr>
          <p:cNvSpPr txBox="1"/>
          <p:nvPr/>
        </p:nvSpPr>
        <p:spPr>
          <a:xfrm>
            <a:off x="565962" y="299421"/>
            <a:ext cx="3850174" cy="276999"/>
          </a:xfrm>
          <a:prstGeom prst="rect">
            <a:avLst/>
          </a:prstGeom>
          <a:noFill/>
        </p:spPr>
        <p:txBody>
          <a:bodyPr wrap="square" rtlCol="0">
            <a:spAutoFit/>
          </a:bodyPr>
          <a:lstStyle/>
          <a:p>
            <a:r>
              <a:rPr lang="en-US" altLang="ko-KR" sz="1200" dirty="0">
                <a:solidFill>
                  <a:schemeClr val="bg1">
                    <a:lumMod val="65000"/>
                  </a:schemeClr>
                </a:solidFill>
                <a:latin typeface="Poppins Medium" panose="00000600000000000000" pitchFamily="2" charset="0"/>
                <a:cs typeface="Poppins Medium" panose="00000600000000000000" pitchFamily="2" charset="0"/>
              </a:rPr>
              <a:t>Sustainability performance Q3 23-24</a:t>
            </a:r>
          </a:p>
        </p:txBody>
      </p:sp>
      <p:graphicFrame>
        <p:nvGraphicFramePr>
          <p:cNvPr id="3" name="Chart 2">
            <a:extLst>
              <a:ext uri="{FF2B5EF4-FFF2-40B4-BE49-F238E27FC236}">
                <a16:creationId xmlns:a16="http://schemas.microsoft.com/office/drawing/2014/main" id="{AB6CE56B-40AE-D6EA-A23A-0F68E0B91BD1}"/>
              </a:ext>
            </a:extLst>
          </p:cNvPr>
          <p:cNvGraphicFramePr>
            <a:graphicFrameLocks/>
          </p:cNvGraphicFramePr>
          <p:nvPr>
            <p:extLst>
              <p:ext uri="{D42A27DB-BD31-4B8C-83A1-F6EECF244321}">
                <p14:modId xmlns:p14="http://schemas.microsoft.com/office/powerpoint/2010/main" val="416027663"/>
              </p:ext>
            </p:extLst>
          </p:nvPr>
        </p:nvGraphicFramePr>
        <p:xfrm>
          <a:off x="9556026" y="1676729"/>
          <a:ext cx="2167482" cy="2406174"/>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3F1638F4-973C-C4FF-3DAE-4BB3C47AD893}"/>
              </a:ext>
            </a:extLst>
          </p:cNvPr>
          <p:cNvSpPr txBox="1"/>
          <p:nvPr/>
        </p:nvSpPr>
        <p:spPr>
          <a:xfrm>
            <a:off x="9009628" y="860252"/>
            <a:ext cx="3312368" cy="415751"/>
          </a:xfrm>
          <a:prstGeom prst="rect">
            <a:avLst/>
          </a:prstGeom>
          <a:noFill/>
        </p:spPr>
        <p:txBody>
          <a:bodyPr wrap="square" lIns="121917" tIns="60958" rIns="121917" bIns="60958" rtlCol="0">
            <a:spAutoFit/>
          </a:bodyPr>
          <a:lstStyle/>
          <a:p>
            <a:pPr algn="ctr">
              <a:lnSpc>
                <a:spcPct val="150000"/>
              </a:lnSpc>
            </a:pPr>
            <a:r>
              <a:rPr lang="en-US" sz="1400" dirty="0">
                <a:solidFill>
                  <a:schemeClr val="tx1">
                    <a:lumMod val="65000"/>
                    <a:lumOff val="35000"/>
                  </a:schemeClr>
                </a:solidFill>
                <a:latin typeface="Poppins SemiBold" panose="00000700000000000000" pitchFamily="2" charset="0"/>
                <a:cs typeface="Poppins SemiBold" panose="00000700000000000000" pitchFamily="2" charset="0"/>
              </a:rPr>
              <a:t>Solar v Wind*</a:t>
            </a:r>
            <a:endParaRPr lang="en-AU" sz="1400" dirty="0">
              <a:solidFill>
                <a:schemeClr val="tx1">
                  <a:lumMod val="65000"/>
                  <a:lumOff val="35000"/>
                </a:schemeClr>
              </a:solidFill>
              <a:latin typeface="Poppins SemiBold" panose="00000700000000000000" pitchFamily="2" charset="0"/>
              <a:cs typeface="Poppins SemiBold" panose="00000700000000000000" pitchFamily="2" charset="0"/>
            </a:endParaRPr>
          </a:p>
        </p:txBody>
      </p:sp>
      <p:sp>
        <p:nvSpPr>
          <p:cNvPr id="11" name="TextBox 10">
            <a:extLst>
              <a:ext uri="{FF2B5EF4-FFF2-40B4-BE49-F238E27FC236}">
                <a16:creationId xmlns:a16="http://schemas.microsoft.com/office/drawing/2014/main" id="{BA13C644-4018-6B99-602A-8BC4CFF2C5C1}"/>
              </a:ext>
            </a:extLst>
          </p:cNvPr>
          <p:cNvSpPr txBox="1"/>
          <p:nvPr/>
        </p:nvSpPr>
        <p:spPr>
          <a:xfrm>
            <a:off x="5187002" y="6116300"/>
            <a:ext cx="5400600" cy="369332"/>
          </a:xfrm>
          <a:prstGeom prst="rect">
            <a:avLst/>
          </a:prstGeom>
          <a:noFill/>
        </p:spPr>
        <p:txBody>
          <a:bodyPr wrap="square" lIns="91440" tIns="45720" rIns="91440" bIns="45720" numCol="1" rtlCol="0" anchor="t">
            <a:spAutoFit/>
          </a:bodyPr>
          <a:lstStyle/>
          <a:p>
            <a:pPr latinLnBrk="0"/>
            <a:r>
              <a:rPr lang="en-AU" altLang="ko-KR" sz="900" dirty="0">
                <a:solidFill>
                  <a:schemeClr val="tx1">
                    <a:lumMod val="65000"/>
                    <a:lumOff val="35000"/>
                  </a:schemeClr>
                </a:solidFill>
                <a:latin typeface="Poppins" panose="00000500000000000000" pitchFamily="2" charset="0"/>
                <a:ea typeface="굴림"/>
                <a:cs typeface="Poppins" panose="00000500000000000000" pitchFamily="2" charset="0"/>
              </a:rPr>
              <a:t>*2018-19 included as baseline as not impacted by COVID-19 restrictions. </a:t>
            </a:r>
          </a:p>
          <a:p>
            <a:pPr latinLnBrk="0"/>
            <a:r>
              <a:rPr lang="en-AU" sz="900" dirty="0">
                <a:solidFill>
                  <a:schemeClr val="tx1">
                    <a:lumMod val="65000"/>
                    <a:lumOff val="35000"/>
                  </a:schemeClr>
                </a:solidFill>
                <a:latin typeface="Poppins" panose="00000500000000000000" pitchFamily="2" charset="0"/>
                <a:ea typeface="굴림"/>
                <a:cs typeface="Poppins" panose="00000500000000000000" pitchFamily="2" charset="0"/>
              </a:rPr>
              <a:t>** Actual figures. Does not include solar use for Feb – Mar.</a:t>
            </a:r>
            <a:endParaRPr lang="en-AU" sz="900" dirty="0">
              <a:solidFill>
                <a:schemeClr val="tx1">
                  <a:lumMod val="65000"/>
                  <a:lumOff val="35000"/>
                </a:schemeClr>
              </a:solidFill>
              <a:latin typeface="Avenir Next LT Pro" panose="020B0504020202020204" pitchFamily="34" charset="0"/>
              <a:cs typeface="Arial" pitchFamily="34" charset="0"/>
            </a:endParaRPr>
          </a:p>
        </p:txBody>
      </p:sp>
    </p:spTree>
    <p:extLst>
      <p:ext uri="{BB962C8B-B14F-4D97-AF65-F5344CB8AC3E}">
        <p14:creationId xmlns:p14="http://schemas.microsoft.com/office/powerpoint/2010/main" val="22120314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txBox="1">
            <a:spLocks noChangeArrowheads="1"/>
          </p:cNvSpPr>
          <p:nvPr/>
        </p:nvSpPr>
        <p:spPr>
          <a:xfrm>
            <a:off x="843624" y="654603"/>
            <a:ext cx="6429420" cy="584775"/>
          </a:xfrm>
          <a:prstGeom prst="rect">
            <a:avLst/>
          </a:prstGeom>
          <a:noFill/>
        </p:spPr>
        <p:txBody>
          <a:bodyPr wrap="square" rtlCol="0">
            <a:spAutoFit/>
          </a:bodyPr>
          <a:lstStyle/>
          <a:p>
            <a:pPr>
              <a:spcBef>
                <a:spcPct val="0"/>
              </a:spcBef>
              <a:defRPr/>
            </a:pPr>
            <a:r>
              <a:rPr lang="en-GB" altLang="ko-KR" sz="3200" dirty="0">
                <a:solidFill>
                  <a:schemeClr val="tx1">
                    <a:lumMod val="75000"/>
                    <a:lumOff val="25000"/>
                  </a:schemeClr>
                </a:solidFill>
                <a:latin typeface="Poppins SemiBold" panose="00000700000000000000" pitchFamily="2" charset="0"/>
                <a:cs typeface="Poppins SemiBold" panose="00000700000000000000" pitchFamily="2" charset="0"/>
              </a:rPr>
              <a:t>Water</a:t>
            </a:r>
          </a:p>
        </p:txBody>
      </p:sp>
      <p:sp>
        <p:nvSpPr>
          <p:cNvPr id="5" name="Rectangle 4">
            <a:extLst>
              <a:ext uri="{FF2B5EF4-FFF2-40B4-BE49-F238E27FC236}">
                <a16:creationId xmlns:a16="http://schemas.microsoft.com/office/drawing/2014/main" id="{83D47C9E-13B8-47F4-9E10-A965E1A6D52E}"/>
              </a:ext>
            </a:extLst>
          </p:cNvPr>
          <p:cNvSpPr/>
          <p:nvPr/>
        </p:nvSpPr>
        <p:spPr>
          <a:xfrm>
            <a:off x="9560238" y="6489668"/>
            <a:ext cx="1661383" cy="238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 name="Chart 2">
            <a:extLst>
              <a:ext uri="{FF2B5EF4-FFF2-40B4-BE49-F238E27FC236}">
                <a16:creationId xmlns:a16="http://schemas.microsoft.com/office/drawing/2014/main" id="{AC814DFA-55EB-53DD-8371-01B68573E4C6}"/>
              </a:ext>
            </a:extLst>
          </p:cNvPr>
          <p:cNvGraphicFramePr>
            <a:graphicFrameLocks/>
          </p:cNvGraphicFramePr>
          <p:nvPr>
            <p:extLst>
              <p:ext uri="{D42A27DB-BD31-4B8C-83A1-F6EECF244321}">
                <p14:modId xmlns:p14="http://schemas.microsoft.com/office/powerpoint/2010/main" val="450178341"/>
              </p:ext>
            </p:extLst>
          </p:nvPr>
        </p:nvGraphicFramePr>
        <p:xfrm>
          <a:off x="4060976" y="455351"/>
          <a:ext cx="4807217" cy="61577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6678548-FBBC-087D-396C-78E09A230D9A}"/>
              </a:ext>
            </a:extLst>
          </p:cNvPr>
          <p:cNvSpPr txBox="1"/>
          <p:nvPr/>
        </p:nvSpPr>
        <p:spPr>
          <a:xfrm>
            <a:off x="665398" y="3140871"/>
            <a:ext cx="3195659" cy="2589936"/>
          </a:xfrm>
          <a:prstGeom prst="rect">
            <a:avLst/>
          </a:prstGeom>
          <a:noFill/>
        </p:spPr>
        <p:txBody>
          <a:bodyPr wrap="square" lIns="121917" tIns="60958" rIns="121917" bIns="60958" rtlCol="0">
            <a:spAutoFit/>
          </a:bodyPr>
          <a:lstStyle/>
          <a:p>
            <a:pPr latinLnBrk="0"/>
            <a:r>
              <a:rPr lang="en-US" sz="1200">
                <a:solidFill>
                  <a:schemeClr val="tx1">
                    <a:lumMod val="65000"/>
                    <a:lumOff val="35000"/>
                  </a:schemeClr>
                </a:solidFill>
                <a:latin typeface="Poppins" panose="00000500000000000000" pitchFamily="2" charset="0"/>
                <a:cs typeface="Poppins" panose="00000500000000000000" pitchFamily="2" charset="0"/>
              </a:rPr>
              <a:t>118,497.5 </a:t>
            </a:r>
            <a:r>
              <a:rPr lang="en-US" sz="1200" dirty="0">
                <a:solidFill>
                  <a:schemeClr val="tx1">
                    <a:lumMod val="65000"/>
                    <a:lumOff val="35000"/>
                  </a:schemeClr>
                </a:solidFill>
                <a:latin typeface="Poppins" panose="00000500000000000000" pitchFamily="2" charset="0"/>
                <a:cs typeface="Poppins" panose="00000500000000000000" pitchFamily="2" charset="0"/>
              </a:rPr>
              <a:t>KL of potable water has been used this year, a </a:t>
            </a:r>
            <a:r>
              <a:rPr lang="en-US" sz="1200" dirty="0">
                <a:solidFill>
                  <a:srgbClr val="35AA2C"/>
                </a:solidFill>
                <a:latin typeface="Poppins Medium" panose="00000600000000000000" pitchFamily="2" charset="0"/>
                <a:cs typeface="Poppins Medium" panose="00000600000000000000" pitchFamily="2" charset="0"/>
              </a:rPr>
              <a:t>reduction of 11.2%</a:t>
            </a:r>
            <a:r>
              <a:rPr lang="en-US" sz="1200" dirty="0">
                <a:solidFill>
                  <a:schemeClr val="tx1">
                    <a:lumMod val="65000"/>
                    <a:lumOff val="35000"/>
                  </a:schemeClr>
                </a:solidFill>
                <a:latin typeface="Poppins" panose="00000500000000000000" pitchFamily="2" charset="0"/>
                <a:cs typeface="Poppins" panose="00000500000000000000" pitchFamily="2" charset="0"/>
              </a:rPr>
              <a:t> on 2018-19. </a:t>
            </a:r>
          </a:p>
          <a:p>
            <a:pPr latinLnBrk="0"/>
            <a:endParaRPr lang="en-US" sz="1200" dirty="0">
              <a:solidFill>
                <a:schemeClr val="tx1">
                  <a:lumMod val="65000"/>
                  <a:lumOff val="35000"/>
                </a:schemeClr>
              </a:solidFill>
              <a:latin typeface="Poppins" panose="00000500000000000000" pitchFamily="2" charset="0"/>
              <a:cs typeface="Poppins" panose="00000500000000000000" pitchFamily="2" charset="0"/>
            </a:endParaRPr>
          </a:p>
          <a:p>
            <a:pPr latinLnBrk="0"/>
            <a:r>
              <a:rPr lang="en-US" sz="1200">
                <a:solidFill>
                  <a:schemeClr val="tx1">
                    <a:lumMod val="65000"/>
                    <a:lumOff val="35000"/>
                  </a:schemeClr>
                </a:solidFill>
                <a:latin typeface="Poppins" panose="00000500000000000000" pitchFamily="2" charset="0"/>
                <a:cs typeface="Poppins" panose="00000500000000000000" pitchFamily="2" charset="0"/>
              </a:rPr>
              <a:t>4,696.5</a:t>
            </a:r>
            <a:r>
              <a:rPr lang="en-US" sz="1200" dirty="0">
                <a:solidFill>
                  <a:schemeClr val="tx1">
                    <a:lumMod val="65000"/>
                    <a:lumOff val="35000"/>
                  </a:schemeClr>
                </a:solidFill>
                <a:latin typeface="Poppins" panose="00000500000000000000" pitchFamily="2" charset="0"/>
                <a:cs typeface="Poppins" panose="00000500000000000000" pitchFamily="2" charset="0"/>
              </a:rPr>
              <a:t> </a:t>
            </a:r>
            <a:r>
              <a:rPr lang="en-US" sz="1200" dirty="0" err="1">
                <a:solidFill>
                  <a:schemeClr val="tx1">
                    <a:lumMod val="65000"/>
                    <a:lumOff val="35000"/>
                  </a:schemeClr>
                </a:solidFill>
                <a:latin typeface="Poppins" panose="00000500000000000000" pitchFamily="2" charset="0"/>
                <a:cs typeface="Poppins" panose="00000500000000000000" pitchFamily="2" charset="0"/>
              </a:rPr>
              <a:t>kilolitres</a:t>
            </a:r>
            <a:r>
              <a:rPr lang="en-US" sz="1200" dirty="0">
                <a:solidFill>
                  <a:schemeClr val="tx1">
                    <a:lumMod val="65000"/>
                    <a:lumOff val="35000"/>
                  </a:schemeClr>
                </a:solidFill>
                <a:latin typeface="Poppins" panose="00000500000000000000" pitchFamily="2" charset="0"/>
                <a:cs typeface="Poppins" panose="00000500000000000000" pitchFamily="2" charset="0"/>
              </a:rPr>
              <a:t> of UV treated rainwater was used for floor washdowns, toilet flushing and by the Market florists, resulting in a </a:t>
            </a:r>
            <a:r>
              <a:rPr lang="en-US" sz="1200" dirty="0">
                <a:solidFill>
                  <a:srgbClr val="35AA2C"/>
                </a:solidFill>
                <a:latin typeface="Poppins Medium" panose="00000600000000000000" pitchFamily="2" charset="0"/>
                <a:cs typeface="Poppins Medium" panose="00000600000000000000" pitchFamily="2" charset="0"/>
              </a:rPr>
              <a:t>21% reduction in potable water use.</a:t>
            </a:r>
          </a:p>
          <a:p>
            <a:pPr latinLnBrk="0"/>
            <a:endParaRPr lang="en-US" sz="1200" dirty="0">
              <a:solidFill>
                <a:srgbClr val="35AA2C"/>
              </a:solidFill>
              <a:latin typeface="Poppins Medium" panose="00000600000000000000" pitchFamily="2" charset="0"/>
              <a:cs typeface="Poppins Medium" panose="00000600000000000000" pitchFamily="2" charset="0"/>
            </a:endParaRPr>
          </a:p>
          <a:p>
            <a:pPr latinLnBrk="0"/>
            <a:endParaRPr lang="en-US" sz="1200" dirty="0">
              <a:solidFill>
                <a:srgbClr val="35AA2C"/>
              </a:solidFill>
              <a:latin typeface="Poppins Medium" panose="00000600000000000000" pitchFamily="2" charset="0"/>
              <a:cs typeface="Poppins Medium" panose="00000600000000000000" pitchFamily="2" charset="0"/>
            </a:endParaRPr>
          </a:p>
          <a:p>
            <a:pPr latinLnBrk="0"/>
            <a:endParaRPr lang="en-US" sz="1200" dirty="0">
              <a:solidFill>
                <a:srgbClr val="35AA2C"/>
              </a:solidFill>
              <a:latin typeface="Poppins Medium" panose="00000600000000000000" pitchFamily="2" charset="0"/>
              <a:cs typeface="Poppins Medium" panose="00000600000000000000" pitchFamily="2" charset="0"/>
            </a:endParaRPr>
          </a:p>
          <a:p>
            <a:pPr latinLnBrk="0">
              <a:lnSpc>
                <a:spcPct val="150000"/>
              </a:lnSpc>
            </a:pPr>
            <a:endParaRPr lang="en-US" sz="1200" dirty="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8" name="Straight Connector 15">
            <a:extLst>
              <a:ext uri="{FF2B5EF4-FFF2-40B4-BE49-F238E27FC236}">
                <a16:creationId xmlns:a16="http://schemas.microsoft.com/office/drawing/2014/main" id="{2023FAF6-55D8-442A-913A-CC76CA028535}"/>
              </a:ext>
            </a:extLst>
          </p:cNvPr>
          <p:cNvCxnSpPr>
            <a:cxnSpLocks/>
          </p:cNvCxnSpPr>
          <p:nvPr/>
        </p:nvCxnSpPr>
        <p:spPr>
          <a:xfrm>
            <a:off x="982638" y="1239378"/>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A black and white circle with a drop of water and rain&#10;&#10;Description automatically generated">
            <a:extLst>
              <a:ext uri="{FF2B5EF4-FFF2-40B4-BE49-F238E27FC236}">
                <a16:creationId xmlns:a16="http://schemas.microsoft.com/office/drawing/2014/main" id="{8E5E7B66-1E99-039B-2964-146AA09856A1}"/>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200000"/>
                    </a14:imgEffect>
                    <a14:imgEffect>
                      <a14:brightnessContrast contrast="-40000"/>
                    </a14:imgEffect>
                  </a14:imgLayer>
                </a14:imgProps>
              </a:ext>
            </a:extLst>
          </a:blip>
          <a:stretch>
            <a:fillRect/>
          </a:stretch>
        </p:blipFill>
        <p:spPr>
          <a:xfrm>
            <a:off x="1022160" y="1682779"/>
            <a:ext cx="884504" cy="933049"/>
          </a:xfrm>
          <a:prstGeom prst="rect">
            <a:avLst/>
          </a:prstGeom>
        </p:spPr>
      </p:pic>
      <p:pic>
        <p:nvPicPr>
          <p:cNvPr id="19" name="Picture 18" descr="Logo&#10;&#10;Description automatically generated">
            <a:extLst>
              <a:ext uri="{FF2B5EF4-FFF2-40B4-BE49-F238E27FC236}">
                <a16:creationId xmlns:a16="http://schemas.microsoft.com/office/drawing/2014/main" id="{1CDA99BF-26F5-2641-841E-BED028C986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9742" y="5753816"/>
            <a:ext cx="1160682" cy="1020277"/>
          </a:xfrm>
          <a:prstGeom prst="rect">
            <a:avLst/>
          </a:prstGeom>
        </p:spPr>
      </p:pic>
      <p:sp>
        <p:nvSpPr>
          <p:cNvPr id="10" name="TextBox 9">
            <a:extLst>
              <a:ext uri="{FF2B5EF4-FFF2-40B4-BE49-F238E27FC236}">
                <a16:creationId xmlns:a16="http://schemas.microsoft.com/office/drawing/2014/main" id="{9DEDA528-B7CA-337F-0E39-8FC16A694AEE}"/>
              </a:ext>
            </a:extLst>
          </p:cNvPr>
          <p:cNvSpPr txBox="1"/>
          <p:nvPr/>
        </p:nvSpPr>
        <p:spPr>
          <a:xfrm>
            <a:off x="2116096" y="1565714"/>
            <a:ext cx="2180097" cy="1785100"/>
          </a:xfrm>
          <a:prstGeom prst="rect">
            <a:avLst/>
          </a:prstGeom>
          <a:noFill/>
        </p:spPr>
        <p:txBody>
          <a:bodyPr wrap="square" lIns="121917" tIns="60958" rIns="121917" bIns="60958" rtlCol="0">
            <a:spAutoFit/>
          </a:bodyPr>
          <a:lstStyle/>
          <a:p>
            <a:pPr algn="ctr"/>
            <a:r>
              <a:rPr lang="en-US" sz="1200" dirty="0">
                <a:solidFill>
                  <a:schemeClr val="tx1">
                    <a:lumMod val="65000"/>
                    <a:lumOff val="35000"/>
                  </a:schemeClr>
                </a:solidFill>
                <a:latin typeface="Poppins Medium" panose="00000600000000000000" pitchFamily="2" charset="0"/>
                <a:cs typeface="Poppins Medium" panose="00000600000000000000" pitchFamily="2" charset="0"/>
              </a:rPr>
              <a:t>Almost</a:t>
            </a:r>
          </a:p>
          <a:p>
            <a:pPr algn="ctr"/>
            <a:r>
              <a:rPr lang="en-US" sz="2200" dirty="0">
                <a:solidFill>
                  <a:schemeClr val="tx1">
                    <a:lumMod val="65000"/>
                    <a:lumOff val="35000"/>
                  </a:schemeClr>
                </a:solidFill>
                <a:latin typeface="Poppins SemiBold" panose="00000700000000000000" pitchFamily="2" charset="0"/>
                <a:cs typeface="Poppins SemiBold" panose="00000700000000000000" pitchFamily="2" charset="0"/>
              </a:rPr>
              <a:t>13.5 million</a:t>
            </a:r>
          </a:p>
          <a:p>
            <a:pPr algn="ctr"/>
            <a:r>
              <a:rPr lang="en-US" sz="1200" dirty="0">
                <a:solidFill>
                  <a:schemeClr val="tx1">
                    <a:lumMod val="65000"/>
                    <a:lumOff val="35000"/>
                  </a:schemeClr>
                </a:solidFill>
                <a:latin typeface="Poppins Medium" panose="00000600000000000000" pitchFamily="2" charset="0"/>
                <a:cs typeface="Poppins Medium" panose="00000600000000000000" pitchFamily="2" charset="0"/>
              </a:rPr>
              <a:t>600ml bottles of </a:t>
            </a:r>
          </a:p>
          <a:p>
            <a:pPr algn="ctr"/>
            <a:r>
              <a:rPr lang="en-US" sz="1600" dirty="0">
                <a:solidFill>
                  <a:schemeClr val="tx1">
                    <a:lumMod val="65000"/>
                    <a:lumOff val="35000"/>
                  </a:schemeClr>
                </a:solidFill>
                <a:latin typeface="Poppins SemiBold" panose="00000700000000000000" pitchFamily="2" charset="0"/>
                <a:cs typeface="Poppins SemiBold" panose="00000700000000000000" pitchFamily="2" charset="0"/>
              </a:rPr>
              <a:t>potable water </a:t>
            </a:r>
          </a:p>
          <a:p>
            <a:pPr algn="ctr"/>
            <a:r>
              <a:rPr lang="en-US" sz="1600" dirty="0">
                <a:solidFill>
                  <a:schemeClr val="tx1">
                    <a:lumMod val="65000"/>
                    <a:lumOff val="35000"/>
                  </a:schemeClr>
                </a:solidFill>
                <a:latin typeface="Poppins SemiBold" panose="00000700000000000000" pitchFamily="2" charset="0"/>
                <a:cs typeface="Poppins SemiBold" panose="00000700000000000000" pitchFamily="2" charset="0"/>
              </a:rPr>
              <a:t>saved</a:t>
            </a:r>
          </a:p>
          <a:p>
            <a:pPr algn="ctr"/>
            <a:endParaRPr lang="en-US" sz="1800" b="1" dirty="0">
              <a:solidFill>
                <a:schemeClr val="tx1">
                  <a:lumMod val="65000"/>
                  <a:lumOff val="35000"/>
                </a:schemeClr>
              </a:solidFill>
              <a:latin typeface="Poppins Medium" panose="00000600000000000000" pitchFamily="2" charset="0"/>
              <a:cs typeface="Poppins Medium" panose="00000600000000000000" pitchFamily="2" charset="0"/>
            </a:endParaRPr>
          </a:p>
          <a:p>
            <a:pPr algn="ctr" latinLnBrk="0"/>
            <a:r>
              <a:rPr lang="en-US" sz="1200" dirty="0">
                <a:solidFill>
                  <a:schemeClr val="tx1">
                    <a:lumMod val="65000"/>
                    <a:lumOff val="35000"/>
                  </a:schemeClr>
                </a:solidFill>
                <a:latin typeface="Poppins Medium" panose="00000600000000000000" pitchFamily="2" charset="0"/>
                <a:cs typeface="Poppins Medium" panose="00000600000000000000" pitchFamily="2" charset="0"/>
              </a:rPr>
              <a:t>.</a:t>
            </a:r>
            <a:endParaRPr lang="en-AU" sz="1200" dirty="0">
              <a:solidFill>
                <a:schemeClr val="tx1">
                  <a:lumMod val="65000"/>
                  <a:lumOff val="35000"/>
                </a:schemeClr>
              </a:solidFill>
              <a:latin typeface="Poppins Medium" panose="00000600000000000000" pitchFamily="2" charset="0"/>
              <a:cs typeface="Poppins Medium" panose="00000600000000000000" pitchFamily="2" charset="0"/>
            </a:endParaRPr>
          </a:p>
        </p:txBody>
      </p:sp>
      <p:sp>
        <p:nvSpPr>
          <p:cNvPr id="4" name="TextBox 3">
            <a:extLst>
              <a:ext uri="{FF2B5EF4-FFF2-40B4-BE49-F238E27FC236}">
                <a16:creationId xmlns:a16="http://schemas.microsoft.com/office/drawing/2014/main" id="{B9D2B744-0477-830C-6B39-BE4F46CA3AC5}"/>
              </a:ext>
            </a:extLst>
          </p:cNvPr>
          <p:cNvSpPr txBox="1"/>
          <p:nvPr/>
        </p:nvSpPr>
        <p:spPr>
          <a:xfrm>
            <a:off x="842406" y="299421"/>
            <a:ext cx="3850174" cy="276999"/>
          </a:xfrm>
          <a:prstGeom prst="rect">
            <a:avLst/>
          </a:prstGeom>
          <a:noFill/>
        </p:spPr>
        <p:txBody>
          <a:bodyPr wrap="square" rtlCol="0">
            <a:spAutoFit/>
          </a:bodyPr>
          <a:lstStyle/>
          <a:p>
            <a:r>
              <a:rPr lang="en-US" altLang="ko-KR" sz="1200" dirty="0">
                <a:solidFill>
                  <a:schemeClr val="bg1">
                    <a:lumMod val="65000"/>
                  </a:schemeClr>
                </a:solidFill>
                <a:latin typeface="Poppins Medium" panose="00000600000000000000" pitchFamily="2" charset="0"/>
                <a:cs typeface="Poppins Medium" panose="00000600000000000000" pitchFamily="2" charset="0"/>
              </a:rPr>
              <a:t>Sustainability performance Q3 23-24</a:t>
            </a:r>
          </a:p>
        </p:txBody>
      </p:sp>
      <p:graphicFrame>
        <p:nvGraphicFramePr>
          <p:cNvPr id="11" name="Chart 10">
            <a:extLst>
              <a:ext uri="{FF2B5EF4-FFF2-40B4-BE49-F238E27FC236}">
                <a16:creationId xmlns:a16="http://schemas.microsoft.com/office/drawing/2014/main" id="{D07EC3DB-AB2E-2E4F-0730-32424F979E61}"/>
              </a:ext>
              <a:ext uri="{147F2762-F138-4A5C-976F-8EAC2B608ADB}">
                <a16:predDERef xmlns:a16="http://schemas.microsoft.com/office/drawing/2014/main" pred="{AC814DFA-55EB-53DD-8371-01B68573E4C6}"/>
              </a:ext>
            </a:extLst>
          </p:cNvPr>
          <p:cNvGraphicFramePr>
            <a:graphicFrameLocks/>
          </p:cNvGraphicFramePr>
          <p:nvPr>
            <p:extLst>
              <p:ext uri="{D42A27DB-BD31-4B8C-83A1-F6EECF244321}">
                <p14:modId xmlns:p14="http://schemas.microsoft.com/office/powerpoint/2010/main" val="1599562525"/>
              </p:ext>
            </p:extLst>
          </p:nvPr>
        </p:nvGraphicFramePr>
        <p:xfrm>
          <a:off x="8399462" y="1099447"/>
          <a:ext cx="4572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4FBDF1E4-2BFD-4C9B-1AFC-9D2A5007B987}"/>
              </a:ext>
            </a:extLst>
          </p:cNvPr>
          <p:cNvSpPr txBox="1"/>
          <p:nvPr/>
        </p:nvSpPr>
        <p:spPr>
          <a:xfrm>
            <a:off x="8843725" y="779876"/>
            <a:ext cx="3312368" cy="415751"/>
          </a:xfrm>
          <a:prstGeom prst="rect">
            <a:avLst/>
          </a:prstGeom>
          <a:noFill/>
        </p:spPr>
        <p:txBody>
          <a:bodyPr wrap="square" lIns="121917" tIns="60958" rIns="121917" bIns="60958" rtlCol="0">
            <a:spAutoFit/>
          </a:bodyPr>
          <a:lstStyle/>
          <a:p>
            <a:pPr algn="ctr">
              <a:lnSpc>
                <a:spcPct val="150000"/>
              </a:lnSpc>
            </a:pPr>
            <a:r>
              <a:rPr lang="en-US" sz="1400" dirty="0">
                <a:solidFill>
                  <a:schemeClr val="tx1">
                    <a:lumMod val="65000"/>
                    <a:lumOff val="35000"/>
                  </a:schemeClr>
                </a:solidFill>
                <a:latin typeface="Poppins SemiBold" panose="00000700000000000000" pitchFamily="2" charset="0"/>
                <a:cs typeface="Poppins SemiBold" panose="00000700000000000000" pitchFamily="2" charset="0"/>
              </a:rPr>
              <a:t>Portable vs Rainwater</a:t>
            </a:r>
            <a:endParaRPr lang="en-AU" sz="1400" dirty="0">
              <a:solidFill>
                <a:schemeClr val="tx1">
                  <a:lumMod val="65000"/>
                  <a:lumOff val="35000"/>
                </a:schemeClr>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5476429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1198662" y="2317100"/>
            <a:ext cx="4742905" cy="2554545"/>
          </a:xfrm>
          <a:prstGeom prst="rect">
            <a:avLst/>
          </a:prstGeom>
          <a:noFill/>
        </p:spPr>
        <p:txBody>
          <a:bodyPr wrap="square" rtlCol="0">
            <a:spAutoFit/>
          </a:bodyPr>
          <a:lstStyle/>
          <a:p>
            <a:pPr>
              <a:spcBef>
                <a:spcPct val="0"/>
              </a:spcBef>
              <a:defRPr/>
            </a:pPr>
            <a:r>
              <a:rPr lang="en-GB" altLang="ko-KR" sz="3200" dirty="0">
                <a:solidFill>
                  <a:schemeClr val="tx1">
                    <a:lumMod val="85000"/>
                    <a:lumOff val="15000"/>
                  </a:schemeClr>
                </a:solidFill>
                <a:latin typeface="Poppins SemiBold" panose="00000700000000000000" pitchFamily="2" charset="0"/>
                <a:cs typeface="Poppins SemiBold" panose="00000700000000000000" pitchFamily="2" charset="0"/>
              </a:rPr>
              <a:t>Environmental Sustainability Strategy 2023-27</a:t>
            </a:r>
          </a:p>
          <a:p>
            <a:pPr>
              <a:spcBef>
                <a:spcPct val="0"/>
              </a:spcBef>
              <a:defRPr/>
            </a:pPr>
            <a:r>
              <a:rPr lang="en-GB" altLang="ko-KR" sz="3200" dirty="0">
                <a:solidFill>
                  <a:schemeClr val="tx1">
                    <a:lumMod val="85000"/>
                    <a:lumOff val="15000"/>
                  </a:schemeClr>
                </a:solidFill>
                <a:latin typeface="Poppins SemiBold" panose="00000700000000000000" pitchFamily="2" charset="0"/>
                <a:cs typeface="Poppins SemiBold" panose="00000700000000000000" pitchFamily="2" charset="0"/>
              </a:rPr>
              <a:t>Q3 actions &amp; achievements</a:t>
            </a:r>
            <a:endParaRPr lang="en-US" altLang="ko-KR" sz="3200" dirty="0">
              <a:solidFill>
                <a:schemeClr val="tx1">
                  <a:lumMod val="85000"/>
                  <a:lumOff val="15000"/>
                </a:schemeClr>
              </a:solidFill>
              <a:latin typeface="Poppins SemiBold" panose="00000700000000000000" pitchFamily="2" charset="0"/>
              <a:cs typeface="Poppins SemiBold" panose="00000700000000000000" pitchFamily="2" charset="0"/>
            </a:endParaRPr>
          </a:p>
        </p:txBody>
      </p:sp>
      <p:sp>
        <p:nvSpPr>
          <p:cNvPr id="8" name="Rectangle 12"/>
          <p:cNvSpPr txBox="1">
            <a:spLocks noChangeArrowheads="1"/>
          </p:cNvSpPr>
          <p:nvPr/>
        </p:nvSpPr>
        <p:spPr>
          <a:xfrm>
            <a:off x="1198662" y="1301622"/>
            <a:ext cx="1143008" cy="923330"/>
          </a:xfrm>
          <a:prstGeom prst="rect">
            <a:avLst/>
          </a:prstGeom>
          <a:noFill/>
        </p:spPr>
        <p:txBody>
          <a:bodyPr wrap="square" rtlCol="0">
            <a:spAutoFit/>
          </a:bodyPr>
          <a:lstStyle/>
          <a:p>
            <a:pPr algn="ctr">
              <a:spcBef>
                <a:spcPct val="0"/>
              </a:spcBef>
              <a:defRPr/>
            </a:pPr>
            <a:r>
              <a:rPr lang="en-GB" altLang="ko-KR" sz="5400" b="1" dirty="0">
                <a:solidFill>
                  <a:schemeClr val="accent6"/>
                </a:solidFill>
                <a:latin typeface="Avenir Book" pitchFamily="2" charset="0"/>
              </a:rPr>
              <a:t>02</a:t>
            </a:r>
            <a:endParaRPr lang="en-US" altLang="ko-KR" sz="5400" b="1" dirty="0">
              <a:solidFill>
                <a:schemeClr val="accent6"/>
              </a:solidFill>
              <a:latin typeface="Avenir Book" pitchFamily="2" charset="0"/>
            </a:endParaRPr>
          </a:p>
        </p:txBody>
      </p:sp>
      <p:cxnSp>
        <p:nvCxnSpPr>
          <p:cNvPr id="12" name="Straight Connector 15">
            <a:extLst>
              <a:ext uri="{FF2B5EF4-FFF2-40B4-BE49-F238E27FC236}">
                <a16:creationId xmlns:a16="http://schemas.microsoft.com/office/drawing/2014/main" id="{BC36D9A0-94FC-7D4A-A7EC-F6C5FDEC9E42}"/>
              </a:ext>
            </a:extLst>
          </p:cNvPr>
          <p:cNvCxnSpPr>
            <a:cxnSpLocks/>
          </p:cNvCxnSpPr>
          <p:nvPr/>
        </p:nvCxnSpPr>
        <p:spPr>
          <a:xfrm>
            <a:off x="1352301" y="5013970"/>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FAA30FDC-B174-48CA-84F1-EB1F4E419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18" y="5730510"/>
            <a:ext cx="1094383" cy="961998"/>
          </a:xfrm>
          <a:prstGeom prst="rect">
            <a:avLst/>
          </a:prstGeom>
        </p:spPr>
      </p:pic>
      <p:pic>
        <p:nvPicPr>
          <p:cNvPr id="3" name="Picture 2" descr="A person and person standing in front of a clothing store&#10;&#10;Description automatically generated">
            <a:extLst>
              <a:ext uri="{FF2B5EF4-FFF2-40B4-BE49-F238E27FC236}">
                <a16:creationId xmlns:a16="http://schemas.microsoft.com/office/drawing/2014/main" id="{54EB7A12-11A7-D31C-5C8B-8175DE176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2854" y="0"/>
            <a:ext cx="4573059" cy="68595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383007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txBox="1">
            <a:spLocks noChangeArrowheads="1"/>
          </p:cNvSpPr>
          <p:nvPr/>
        </p:nvSpPr>
        <p:spPr>
          <a:xfrm>
            <a:off x="262558" y="418878"/>
            <a:ext cx="9989377" cy="584775"/>
          </a:xfrm>
          <a:prstGeom prst="rect">
            <a:avLst/>
          </a:prstGeom>
          <a:noFill/>
        </p:spPr>
        <p:txBody>
          <a:bodyPr wrap="square" lIns="91440" tIns="45720" rIns="91440" bIns="45720" rtlCol="0" anchor="t">
            <a:spAutoFit/>
          </a:bodyPr>
          <a:lstStyle/>
          <a:p>
            <a:pPr>
              <a:spcBef>
                <a:spcPct val="0"/>
              </a:spcBef>
              <a:defRPr/>
            </a:pPr>
            <a:r>
              <a:rPr lang="en-GB" altLang="ko-KR" sz="3200" dirty="0">
                <a:solidFill>
                  <a:schemeClr val="tx1">
                    <a:lumMod val="85000"/>
                    <a:lumOff val="15000"/>
                  </a:schemeClr>
                </a:solidFill>
                <a:latin typeface="Poppins SemiBold" panose="00000700000000000000" pitchFamily="2" charset="0"/>
                <a:ea typeface="굴림"/>
                <a:cs typeface="Poppins SemiBold" panose="00000700000000000000" pitchFamily="2" charset="0"/>
              </a:rPr>
              <a:t>Q3 Strategy Actions Update</a:t>
            </a:r>
          </a:p>
        </p:txBody>
      </p:sp>
      <p:sp>
        <p:nvSpPr>
          <p:cNvPr id="21" name="TextBox 20"/>
          <p:cNvSpPr txBox="1"/>
          <p:nvPr/>
        </p:nvSpPr>
        <p:spPr>
          <a:xfrm>
            <a:off x="283515" y="138168"/>
            <a:ext cx="5433824" cy="461665"/>
          </a:xfrm>
          <a:prstGeom prst="rect">
            <a:avLst/>
          </a:prstGeom>
          <a:noFill/>
        </p:spPr>
        <p:txBody>
          <a:bodyPr wrap="square" rtlCol="0">
            <a:spAutoFit/>
          </a:bodyPr>
          <a:lstStyle/>
          <a:p>
            <a:r>
              <a:rPr lang="en-GB" altLang="ko-KR" sz="1200" dirty="0">
                <a:solidFill>
                  <a:schemeClr val="bg1">
                    <a:lumMod val="65000"/>
                  </a:schemeClr>
                </a:solidFill>
                <a:latin typeface="Poppins Medium" panose="00000600000000000000" pitchFamily="2" charset="0"/>
                <a:cs typeface="Poppins Medium" panose="00000600000000000000" pitchFamily="2" charset="0"/>
              </a:rPr>
              <a:t>Environmental Sustainability Strategy actions &amp; achievements</a:t>
            </a:r>
            <a:endParaRPr lang="en-US" altLang="ko-KR" sz="1200" dirty="0">
              <a:solidFill>
                <a:schemeClr val="bg1">
                  <a:lumMod val="65000"/>
                </a:schemeClr>
              </a:solidFill>
              <a:latin typeface="Poppins Medium" panose="00000600000000000000" pitchFamily="2" charset="0"/>
              <a:cs typeface="Poppins Medium" panose="00000600000000000000" pitchFamily="2" charset="0"/>
            </a:endParaRPr>
          </a:p>
          <a:p>
            <a:endParaRPr lang="en-US" altLang="ko-KR" sz="1200" dirty="0">
              <a:solidFill>
                <a:schemeClr val="bg1">
                  <a:lumMod val="65000"/>
                </a:schemeClr>
              </a:solidFill>
              <a:latin typeface="Poppins Medium" panose="00000600000000000000" pitchFamily="2" charset="0"/>
              <a:cs typeface="Poppins Medium" panose="00000600000000000000" pitchFamily="2" charset="0"/>
            </a:endParaRPr>
          </a:p>
        </p:txBody>
      </p:sp>
      <p:cxnSp>
        <p:nvCxnSpPr>
          <p:cNvPr id="22" name="Straight Connector 15"/>
          <p:cNvCxnSpPr>
            <a:cxnSpLocks/>
          </p:cNvCxnSpPr>
          <p:nvPr/>
        </p:nvCxnSpPr>
        <p:spPr>
          <a:xfrm>
            <a:off x="393497" y="1053530"/>
            <a:ext cx="10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Picture 18" descr="Logo&#10;&#10;Description automatically generated">
            <a:extLst>
              <a:ext uri="{FF2B5EF4-FFF2-40B4-BE49-F238E27FC236}">
                <a16:creationId xmlns:a16="http://schemas.microsoft.com/office/drawing/2014/main" id="{1CDA99BF-26F5-2641-841E-BED028C986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3715" y="5923791"/>
            <a:ext cx="1064576" cy="935797"/>
          </a:xfrm>
          <a:prstGeom prst="rect">
            <a:avLst/>
          </a:prstGeom>
        </p:spPr>
      </p:pic>
      <p:sp>
        <p:nvSpPr>
          <p:cNvPr id="5" name="Rectangle 4">
            <a:extLst>
              <a:ext uri="{FF2B5EF4-FFF2-40B4-BE49-F238E27FC236}">
                <a16:creationId xmlns:a16="http://schemas.microsoft.com/office/drawing/2014/main" id="{83D47C9E-13B8-47F4-9E10-A965E1A6D52E}"/>
              </a:ext>
            </a:extLst>
          </p:cNvPr>
          <p:cNvSpPr/>
          <p:nvPr/>
        </p:nvSpPr>
        <p:spPr>
          <a:xfrm>
            <a:off x="9560238" y="6489668"/>
            <a:ext cx="1661383" cy="238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Poppins" panose="00000500000000000000" pitchFamily="2" charset="0"/>
              <a:cs typeface="Poppins" panose="00000500000000000000" pitchFamily="2" charset="0"/>
            </a:endParaRPr>
          </a:p>
        </p:txBody>
      </p:sp>
      <p:graphicFrame>
        <p:nvGraphicFramePr>
          <p:cNvPr id="37" name="Table 36">
            <a:extLst>
              <a:ext uri="{FF2B5EF4-FFF2-40B4-BE49-F238E27FC236}">
                <a16:creationId xmlns:a16="http://schemas.microsoft.com/office/drawing/2014/main" id="{8843CEBD-DBAB-19C5-D60F-B03C073C3F27}"/>
              </a:ext>
            </a:extLst>
          </p:cNvPr>
          <p:cNvGraphicFramePr>
            <a:graphicFrameLocks noGrp="1"/>
          </p:cNvGraphicFramePr>
          <p:nvPr>
            <p:extLst>
              <p:ext uri="{D42A27DB-BD31-4B8C-83A1-F6EECF244321}">
                <p14:modId xmlns:p14="http://schemas.microsoft.com/office/powerpoint/2010/main" val="2187758905"/>
              </p:ext>
            </p:extLst>
          </p:nvPr>
        </p:nvGraphicFramePr>
        <p:xfrm>
          <a:off x="413514" y="1301735"/>
          <a:ext cx="10679290" cy="5242890"/>
        </p:xfrm>
        <a:graphic>
          <a:graphicData uri="http://schemas.openxmlformats.org/drawingml/2006/table">
            <a:tbl>
              <a:tblPr firstRow="1" firstCol="1" lastRow="1" lastCol="1" bandRow="1" bandCol="1"/>
              <a:tblGrid>
                <a:gridCol w="630428">
                  <a:extLst>
                    <a:ext uri="{9D8B030D-6E8A-4147-A177-3AD203B41FA5}">
                      <a16:colId xmlns:a16="http://schemas.microsoft.com/office/drawing/2014/main" val="4075727482"/>
                    </a:ext>
                  </a:extLst>
                </a:gridCol>
                <a:gridCol w="2880044">
                  <a:extLst>
                    <a:ext uri="{9D8B030D-6E8A-4147-A177-3AD203B41FA5}">
                      <a16:colId xmlns:a16="http://schemas.microsoft.com/office/drawing/2014/main" val="1624479845"/>
                    </a:ext>
                  </a:extLst>
                </a:gridCol>
                <a:gridCol w="3340127">
                  <a:extLst>
                    <a:ext uri="{9D8B030D-6E8A-4147-A177-3AD203B41FA5}">
                      <a16:colId xmlns:a16="http://schemas.microsoft.com/office/drawing/2014/main" val="1006155906"/>
                    </a:ext>
                  </a:extLst>
                </a:gridCol>
                <a:gridCol w="668025">
                  <a:extLst>
                    <a:ext uri="{9D8B030D-6E8A-4147-A177-3AD203B41FA5}">
                      <a16:colId xmlns:a16="http://schemas.microsoft.com/office/drawing/2014/main" val="1690768106"/>
                    </a:ext>
                  </a:extLst>
                </a:gridCol>
                <a:gridCol w="3160666">
                  <a:extLst>
                    <a:ext uri="{9D8B030D-6E8A-4147-A177-3AD203B41FA5}">
                      <a16:colId xmlns:a16="http://schemas.microsoft.com/office/drawing/2014/main" val="2069937126"/>
                    </a:ext>
                  </a:extLst>
                </a:gridCol>
              </a:tblGrid>
              <a:tr h="509299">
                <a:tc gridSpan="2">
                  <a:txBody>
                    <a:bodyPr/>
                    <a:lstStyle/>
                    <a:p>
                      <a:pPr algn="ctr">
                        <a:lnSpc>
                          <a:spcPct val="107000"/>
                        </a:lnSpc>
                        <a:spcAft>
                          <a:spcPts val="800"/>
                        </a:spcAft>
                      </a:pPr>
                      <a:r>
                        <a:rPr lang="en-US" sz="1400" b="0">
                          <a:solidFill>
                            <a:schemeClr val="bg1"/>
                          </a:solidFill>
                          <a:effectLst/>
                          <a:latin typeface="Poppins SemiBold"/>
                          <a:ea typeface="Yu Mincho"/>
                          <a:cs typeface="Poppins SemiBold"/>
                        </a:rPr>
                        <a:t>Initiative</a:t>
                      </a:r>
                      <a:endParaRPr lang="en-AU" sz="1400" b="0">
                        <a:solidFill>
                          <a:schemeClr val="bg1"/>
                        </a:solidFill>
                        <a:effectLst/>
                        <a:latin typeface="Poppins SemiBold"/>
                        <a:ea typeface="Yu Mincho"/>
                        <a:cs typeface="Poppins SemiBold"/>
                      </a:endParaRPr>
                    </a:p>
                  </a:txBody>
                  <a:tcPr marL="0" marR="0" marT="0" marB="0" anchor="ctr">
                    <a:lnL>
                      <a:noFill/>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39933"/>
                    </a:solidFill>
                  </a:tcPr>
                </a:tc>
                <a:tc hMerge="1">
                  <a:txBody>
                    <a:bodyPr/>
                    <a:lstStyle/>
                    <a:p>
                      <a:endParaRPr lang="en-AU"/>
                    </a:p>
                  </a:txBody>
                  <a:tcPr/>
                </a:tc>
                <a:tc>
                  <a:txBody>
                    <a:bodyPr/>
                    <a:lstStyle/>
                    <a:p>
                      <a:pPr algn="ctr">
                        <a:lnSpc>
                          <a:spcPct val="107000"/>
                        </a:lnSpc>
                        <a:spcAft>
                          <a:spcPts val="800"/>
                        </a:spcAft>
                      </a:pPr>
                      <a:r>
                        <a:rPr lang="en-US" sz="1400" b="0">
                          <a:solidFill>
                            <a:srgbClr val="000000"/>
                          </a:solidFill>
                          <a:effectLst/>
                          <a:latin typeface="Poppins SemiBold"/>
                          <a:ea typeface="Yu Mincho"/>
                          <a:cs typeface="Poppins SemiBold"/>
                        </a:rPr>
                        <a:t>Q1 - Q3 Actions</a:t>
                      </a:r>
                      <a:endParaRPr lang="en-AU" sz="1400" b="0">
                        <a:effectLst/>
                        <a:latin typeface="Poppins SemiBold"/>
                        <a:ea typeface="Yu Mincho"/>
                        <a:cs typeface="Poppins SemiBold"/>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tc>
                  <a:txBody>
                    <a:bodyPr/>
                    <a:lstStyle/>
                    <a:p>
                      <a:pPr algn="ctr">
                        <a:lnSpc>
                          <a:spcPct val="107000"/>
                        </a:lnSpc>
                        <a:spcAft>
                          <a:spcPts val="800"/>
                        </a:spcAft>
                      </a:pPr>
                      <a:r>
                        <a:rPr lang="en-US" sz="1400" b="0">
                          <a:solidFill>
                            <a:srgbClr val="000000"/>
                          </a:solidFill>
                          <a:effectLst/>
                          <a:latin typeface="Poppins SemiBold"/>
                          <a:ea typeface="Yu Mincho"/>
                          <a:cs typeface="Poppins SemiBold"/>
                        </a:rPr>
                        <a:t>Status</a:t>
                      </a:r>
                      <a:endParaRPr lang="en-AU" sz="1400" b="0">
                        <a:effectLst/>
                        <a:latin typeface="Poppins SemiBold"/>
                        <a:ea typeface="Yu Mincho"/>
                        <a:cs typeface="Poppins SemiBold"/>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US" sz="1400" b="0">
                          <a:solidFill>
                            <a:srgbClr val="000000"/>
                          </a:solidFill>
                          <a:effectLst/>
                          <a:latin typeface="Poppins SemiBold"/>
                          <a:ea typeface="Yu Mincho"/>
                          <a:cs typeface="Poppins SemiBold"/>
                        </a:rPr>
                        <a:t>Comments</a:t>
                      </a:r>
                      <a:endParaRPr lang="en-AU" sz="1400" b="0">
                        <a:effectLst/>
                        <a:latin typeface="Poppins SemiBold"/>
                        <a:ea typeface="Yu Mincho"/>
                        <a:cs typeface="Poppins SemiBold"/>
                      </a:endParaRPr>
                    </a:p>
                  </a:txBody>
                  <a:tcPr marL="8548" marR="8548" marT="8548" marB="0" anchor="ctr">
                    <a:lnL w="12700"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extLst>
                  <a:ext uri="{0D108BD9-81ED-4DB2-BD59-A6C34878D82A}">
                    <a16:rowId xmlns:a16="http://schemas.microsoft.com/office/drawing/2014/main" val="1244349369"/>
                  </a:ext>
                </a:extLst>
              </a:tr>
              <a:tr h="610648">
                <a:tc rowSpan="6">
                  <a:txBody>
                    <a:bodyPr/>
                    <a:lstStyle/>
                    <a:p>
                      <a:pPr marL="71755" marR="71755" algn="ctr" latinLnBrk="0">
                        <a:lnSpc>
                          <a:spcPct val="107000"/>
                        </a:lnSpc>
                        <a:spcAft>
                          <a:spcPts val="800"/>
                        </a:spcAft>
                      </a:pPr>
                      <a:r>
                        <a:rPr lang="en-US" sz="1050" b="1">
                          <a:solidFill>
                            <a:schemeClr val="bg1"/>
                          </a:solidFill>
                          <a:effectLst/>
                          <a:latin typeface="Poppins SemiBold"/>
                          <a:ea typeface="Yu Mincho"/>
                          <a:cs typeface="Poppins SemiBold"/>
                        </a:rPr>
                        <a:t>Waste</a:t>
                      </a:r>
                      <a:endParaRPr lang="en-AU" sz="1050">
                        <a:solidFill>
                          <a:schemeClr val="bg1"/>
                        </a:solidFill>
                        <a:effectLst/>
                        <a:latin typeface="Poppins SemiBold"/>
                        <a:ea typeface="Yu Mincho"/>
                        <a:cs typeface="Poppins SemiBold"/>
                      </a:endParaRPr>
                    </a:p>
                  </a:txBody>
                  <a:tcPr marL="0" marR="0" marT="0" marB="0" vert="vert270" anchor="ctr">
                    <a:lnL>
                      <a:noFill/>
                    </a:lnL>
                    <a:lnR w="12700" cap="flat" cmpd="sng" algn="ctr">
                      <a:solidFill>
                        <a:srgbClr val="349437"/>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39933"/>
                    </a:solidFill>
                  </a:tcPr>
                </a:tc>
                <a:tc rowSpan="2">
                  <a:txBody>
                    <a:bodyPr/>
                    <a:lstStyle/>
                    <a:p>
                      <a:pPr algn="l" latinLnBrk="0">
                        <a:lnSpc>
                          <a:spcPct val="107000"/>
                        </a:lnSpc>
                        <a:spcAft>
                          <a:spcPts val="800"/>
                        </a:spcAft>
                      </a:pPr>
                      <a:r>
                        <a:rPr lang="en-US" sz="1000" b="0">
                          <a:effectLst/>
                          <a:latin typeface="Poppins SemiBold"/>
                          <a:ea typeface="Yu Mincho"/>
                          <a:cs typeface="Poppins SemiBold"/>
                        </a:rPr>
                        <a:t>Single use plastic reductions</a:t>
                      </a:r>
                      <a:endParaRPr lang="en-AU" sz="1000" b="0">
                        <a:effectLst/>
                        <a:latin typeface="Poppins SemiBold"/>
                        <a:ea typeface="Yu Mincho"/>
                        <a:cs typeface="Poppins SemiBold"/>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a:solidFill>
                            <a:srgbClr val="000000"/>
                          </a:solidFill>
                          <a:effectLst/>
                          <a:latin typeface="Poppins"/>
                          <a:ea typeface="Yu Mincho"/>
                          <a:cs typeface="Poppins"/>
                        </a:rPr>
                        <a:t>Phase out of single use plastics</a:t>
                      </a:r>
                      <a:endParaRPr lang="en-AU" sz="90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tc>
                  <a:txBody>
                    <a:bodyPr/>
                    <a:lstStyle/>
                    <a:p>
                      <a:pPr algn="l">
                        <a:lnSpc>
                          <a:spcPct val="107000"/>
                        </a:lnSpc>
                        <a:spcAft>
                          <a:spcPts val="800"/>
                        </a:spcAft>
                      </a:pPr>
                      <a:endParaRPr lang="en-AU" sz="900" dirty="0">
                        <a:effectLst/>
                        <a:latin typeface="Poppins" panose="00000500000000000000" pitchFamily="2" charset="0"/>
                        <a:ea typeface="Yu Mincho" panose="02020400000000000000" pitchFamily="18" charset="-128"/>
                        <a:cs typeface="Poppins" panose="00000500000000000000" pitchFamily="2" charset="0"/>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a:solidFill>
                            <a:srgbClr val="000000"/>
                          </a:solidFill>
                          <a:effectLst/>
                          <a:latin typeface="Poppins"/>
                          <a:ea typeface="Yu Mincho"/>
                          <a:cs typeface="Poppins"/>
                        </a:rPr>
                        <a:t>Second year bans on take away containers,  polystyrene trays and balloons will commence 1 July 2024. </a:t>
                      </a:r>
                      <a:endParaRPr lang="en-AU" sz="900">
                        <a:effectLst/>
                        <a:latin typeface="Poppins" panose="00000500000000000000" pitchFamily="2" charset="0"/>
                        <a:ea typeface="Yu Mincho" panose="02020400000000000000" pitchFamily="18" charset="-128"/>
                        <a:cs typeface="Poppins" panose="00000500000000000000" pitchFamily="2" charset="0"/>
                      </a:endParaRPr>
                    </a:p>
                  </a:txBody>
                  <a:tcPr marL="8548" marR="8548" marT="8548" marB="0" anchor="ctr">
                    <a:lnL w="12700"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extLst>
                  <a:ext uri="{0D108BD9-81ED-4DB2-BD59-A6C34878D82A}">
                    <a16:rowId xmlns:a16="http://schemas.microsoft.com/office/drawing/2014/main" val="2598495800"/>
                  </a:ext>
                </a:extLst>
              </a:tr>
              <a:tr h="673596">
                <a:tc vMerge="1">
                  <a:txBody>
                    <a:bodyPr/>
                    <a:lstStyle/>
                    <a:p>
                      <a:endParaRPr lang="en-AU"/>
                    </a:p>
                  </a:txBody>
                  <a:tcPr/>
                </a:tc>
                <a:tc vMerge="1">
                  <a:txBody>
                    <a:bodyPr/>
                    <a:lstStyle/>
                    <a:p>
                      <a:endParaRPr lang="en-AU"/>
                    </a:p>
                  </a:txBody>
                  <a:tcPr/>
                </a:tc>
                <a:tc>
                  <a:txBody>
                    <a:bodyPr/>
                    <a:lstStyle/>
                    <a:p>
                      <a:pPr algn="l" latinLnBrk="0">
                        <a:lnSpc>
                          <a:spcPct val="107000"/>
                        </a:lnSpc>
                        <a:spcAft>
                          <a:spcPts val="800"/>
                        </a:spcAft>
                      </a:pPr>
                      <a:r>
                        <a:rPr lang="en-US" sz="900" dirty="0">
                          <a:solidFill>
                            <a:srgbClr val="000000"/>
                          </a:solidFill>
                          <a:effectLst/>
                          <a:latin typeface="Poppins"/>
                          <a:ea typeface="Yu Mincho"/>
                          <a:cs typeface="Poppins"/>
                        </a:rPr>
                        <a:t>Early adopter grants 2023-24</a:t>
                      </a:r>
                      <a:endParaRPr lang="en-AU" sz="900" dirty="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tc>
                  <a:txBody>
                    <a:bodyPr/>
                    <a:lstStyle/>
                    <a:p>
                      <a:pPr marR="9525" algn="l">
                        <a:lnSpc>
                          <a:spcPct val="107000"/>
                        </a:lnSpc>
                        <a:spcAft>
                          <a:spcPts val="800"/>
                        </a:spcAft>
                      </a:pPr>
                      <a:endParaRPr lang="en-AU" sz="900" dirty="0">
                        <a:effectLst/>
                        <a:latin typeface="Poppins" panose="00000500000000000000" pitchFamily="2" charset="0"/>
                        <a:ea typeface="Yu Mincho" panose="02020400000000000000" pitchFamily="18" charset="-128"/>
                        <a:cs typeface="Poppins" panose="00000500000000000000" pitchFamily="2" charset="0"/>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dirty="0">
                          <a:solidFill>
                            <a:srgbClr val="000000"/>
                          </a:solidFill>
                          <a:effectLst/>
                          <a:latin typeface="Poppins"/>
                          <a:ea typeface="Yu Mincho"/>
                          <a:cs typeface="Poppins"/>
                        </a:rPr>
                        <a:t>Three traders were progressed to Stage 2 and have submitted applications. Winners to be announced early May. 2022-23 project acquittals will be provided in June.</a:t>
                      </a:r>
                      <a:endParaRPr lang="en-AU" sz="900" dirty="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extLst>
                  <a:ext uri="{0D108BD9-81ED-4DB2-BD59-A6C34878D82A}">
                    <a16:rowId xmlns:a16="http://schemas.microsoft.com/office/drawing/2014/main" val="1437779960"/>
                  </a:ext>
                </a:extLst>
              </a:tr>
              <a:tr h="594551">
                <a:tc vMerge="1">
                  <a:txBody>
                    <a:bodyPr/>
                    <a:lstStyle/>
                    <a:p>
                      <a:endParaRPr lang="en-AU"/>
                    </a:p>
                  </a:txBody>
                  <a:tcPr/>
                </a:tc>
                <a:tc rowSpan="3">
                  <a:txBody>
                    <a:bodyPr/>
                    <a:lstStyle/>
                    <a:p>
                      <a:pPr algn="l" latinLnBrk="0">
                        <a:lnSpc>
                          <a:spcPct val="107000"/>
                        </a:lnSpc>
                        <a:spcAft>
                          <a:spcPts val="800"/>
                        </a:spcAft>
                      </a:pPr>
                      <a:r>
                        <a:rPr lang="en-US" sz="1000" b="0" dirty="0">
                          <a:effectLst/>
                          <a:latin typeface="Poppins SemiBold"/>
                          <a:ea typeface="Yu Mincho"/>
                          <a:cs typeface="Poppins SemiBold"/>
                        </a:rPr>
                        <a:t>Waste reduction and improvement of waste processing</a:t>
                      </a:r>
                      <a:endParaRPr lang="en-AU" sz="1000" b="0" dirty="0">
                        <a:effectLst/>
                        <a:latin typeface="Poppins SemiBold"/>
                        <a:ea typeface="Yu Mincho"/>
                        <a:cs typeface="Poppins SemiBold"/>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a:solidFill>
                            <a:srgbClr val="000000"/>
                          </a:solidFill>
                          <a:effectLst/>
                          <a:latin typeface="Poppins"/>
                          <a:ea typeface="Yu Mincho"/>
                          <a:cs typeface="Poppins"/>
                        </a:rPr>
                        <a:t>Improve partnership with food rescue organisation to increase collection volumes</a:t>
                      </a:r>
                      <a:endParaRPr lang="en-AU" sz="90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tc>
                  <a:txBody>
                    <a:bodyPr/>
                    <a:lstStyle/>
                    <a:p>
                      <a:pPr algn="l">
                        <a:lnSpc>
                          <a:spcPct val="107000"/>
                        </a:lnSpc>
                        <a:spcAft>
                          <a:spcPts val="800"/>
                        </a:spcAft>
                        <a:tabLst>
                          <a:tab pos="166370" algn="l"/>
                        </a:tabLst>
                      </a:pPr>
                      <a:endParaRPr lang="en-AU" sz="90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a:solidFill>
                            <a:srgbClr val="000000"/>
                          </a:solidFill>
                          <a:effectLst/>
                          <a:latin typeface="Poppins"/>
                          <a:ea typeface="Yu Mincho"/>
                          <a:cs typeface="Poppins"/>
                        </a:rPr>
                        <a:t>The Market has entered a new partnership with the Port Phillip Community group, to commence on 14 May 2024</a:t>
                      </a:r>
                      <a:endParaRPr lang="en-AU" sz="90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extLst>
                  <a:ext uri="{0D108BD9-81ED-4DB2-BD59-A6C34878D82A}">
                    <a16:rowId xmlns:a16="http://schemas.microsoft.com/office/drawing/2014/main" val="190561030"/>
                  </a:ext>
                </a:extLst>
              </a:tr>
              <a:tr h="594551">
                <a:tc vMerge="1">
                  <a:txBody>
                    <a:bodyPr/>
                    <a:lstStyle/>
                    <a:p>
                      <a:endParaRPr lang="en-AU"/>
                    </a:p>
                  </a:txBody>
                  <a:tcPr/>
                </a:tc>
                <a:tc vMerge="1">
                  <a:txBody>
                    <a:bodyPr/>
                    <a:lstStyle/>
                    <a:p>
                      <a:endParaRPr lang="en-AU"/>
                    </a:p>
                  </a:txBody>
                  <a:tcPr/>
                </a:tc>
                <a:tc>
                  <a:txBody>
                    <a:bodyPr/>
                    <a:lstStyle/>
                    <a:p>
                      <a:pPr algn="l" latinLnBrk="0">
                        <a:lnSpc>
                          <a:spcPct val="107000"/>
                        </a:lnSpc>
                        <a:spcAft>
                          <a:spcPts val="800"/>
                        </a:spcAft>
                      </a:pPr>
                      <a:r>
                        <a:rPr lang="en-AU" sz="900">
                          <a:solidFill>
                            <a:srgbClr val="000000"/>
                          </a:solidFill>
                          <a:effectLst/>
                          <a:latin typeface="Poppins"/>
                          <a:ea typeface="Yu Mincho"/>
                          <a:cs typeface="Poppins"/>
                        </a:rPr>
                        <a:t>Develop a “reusables first “campaign to encourage customers to avoid single use items</a:t>
                      </a:r>
                      <a:endParaRPr lang="en-AU" sz="90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tc>
                  <a:txBody>
                    <a:bodyPr/>
                    <a:lstStyle/>
                    <a:p>
                      <a:pPr algn="l">
                        <a:lnSpc>
                          <a:spcPct val="107000"/>
                        </a:lnSpc>
                        <a:spcAft>
                          <a:spcPts val="800"/>
                        </a:spcAft>
                      </a:pPr>
                      <a:endParaRPr lang="en-AU" sz="900">
                        <a:effectLst/>
                        <a:latin typeface="Poppins" panose="00000500000000000000" pitchFamily="2" charset="0"/>
                        <a:ea typeface="Yu Mincho" panose="02020400000000000000" pitchFamily="18" charset="-128"/>
                        <a:cs typeface="Poppins" panose="00000500000000000000" pitchFamily="2" charset="0"/>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dirty="0">
                          <a:solidFill>
                            <a:srgbClr val="000000"/>
                          </a:solidFill>
                          <a:effectLst/>
                          <a:latin typeface="Poppins"/>
                          <a:ea typeface="Yu Mincho"/>
                          <a:cs typeface="Poppins"/>
                        </a:rPr>
                        <a:t>Campaign has been briefed and will focus on videography showing customers and traders using reusable items.</a:t>
                      </a:r>
                      <a:endParaRPr lang="en-AU" sz="900" dirty="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extLst>
                  <a:ext uri="{0D108BD9-81ED-4DB2-BD59-A6C34878D82A}">
                    <a16:rowId xmlns:a16="http://schemas.microsoft.com/office/drawing/2014/main" val="1113277904"/>
                  </a:ext>
                </a:extLst>
              </a:tr>
              <a:tr h="594551">
                <a:tc vMerge="1">
                  <a:txBody>
                    <a:bodyPr/>
                    <a:lstStyle/>
                    <a:p>
                      <a:endParaRPr lang="en-AU"/>
                    </a:p>
                  </a:txBody>
                  <a:tcPr/>
                </a:tc>
                <a:tc vMerge="1">
                  <a:txBody>
                    <a:bodyPr/>
                    <a:lstStyle/>
                    <a:p>
                      <a:pPr algn="l" latinLnBrk="0">
                        <a:lnSpc>
                          <a:spcPct val="107000"/>
                        </a:lnSpc>
                        <a:spcAft>
                          <a:spcPts val="800"/>
                        </a:spcAft>
                      </a:pPr>
                      <a:endParaRPr lang="en-AU" sz="1000" b="0" dirty="0">
                        <a:effectLst/>
                        <a:latin typeface="Poppins SemiBold" panose="00000700000000000000" pitchFamily="2" charset="0"/>
                        <a:ea typeface="Yu Mincho" panose="02020400000000000000" pitchFamily="18" charset="-128"/>
                        <a:cs typeface="Poppins SemiBold" panose="00000700000000000000" pitchFamily="2" charset="0"/>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AU" sz="900">
                          <a:effectLst/>
                          <a:latin typeface="Poppins"/>
                          <a:ea typeface="Yu Mincho"/>
                          <a:cs typeface="Poppins"/>
                        </a:rPr>
                        <a:t>Undertake review of current waste streaming to identify best practice processing and outcome opportunities.</a:t>
                      </a: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tc>
                  <a:txBody>
                    <a:bodyPr/>
                    <a:lstStyle/>
                    <a:p>
                      <a:pPr algn="l">
                        <a:lnSpc>
                          <a:spcPct val="107000"/>
                        </a:lnSpc>
                        <a:spcAft>
                          <a:spcPts val="800"/>
                        </a:spcAft>
                      </a:pPr>
                      <a:endParaRPr lang="en-AU" sz="900">
                        <a:effectLst/>
                        <a:latin typeface="Poppins" panose="00000500000000000000" pitchFamily="2" charset="0"/>
                        <a:ea typeface="Yu Mincho" panose="02020400000000000000" pitchFamily="18" charset="-128"/>
                        <a:cs typeface="Poppins" panose="00000500000000000000" pitchFamily="2" charset="0"/>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a:effectLst/>
                          <a:latin typeface="Poppins"/>
                          <a:ea typeface="Yu Mincho"/>
                          <a:cs typeface="Poppins"/>
                        </a:rPr>
                        <a:t>Initial draft of Waste Study has been completed and feedback provided to consultants. </a:t>
                      </a:r>
                      <a:endParaRPr lang="en-AU" sz="900">
                        <a:effectLst/>
                        <a:latin typeface="Poppins" panose="00000500000000000000" pitchFamily="2" charset="0"/>
                        <a:ea typeface="Yu Mincho" panose="02020400000000000000" pitchFamily="18" charset="-128"/>
                        <a:cs typeface="Poppins" panose="00000500000000000000" pitchFamily="2" charset="0"/>
                      </a:endParaRPr>
                    </a:p>
                  </a:txBody>
                  <a:tcPr marL="8548" marR="8548" marT="8548" marB="0" anchor="ctr">
                    <a:lnL w="12700"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extLst>
                  <a:ext uri="{0D108BD9-81ED-4DB2-BD59-A6C34878D82A}">
                    <a16:rowId xmlns:a16="http://schemas.microsoft.com/office/drawing/2014/main" val="971430571"/>
                  </a:ext>
                </a:extLst>
              </a:tr>
              <a:tr h="400910">
                <a:tc vMerge="1">
                  <a:txBody>
                    <a:bodyPr/>
                    <a:lstStyle/>
                    <a:p>
                      <a:endParaRPr lang="en-AU"/>
                    </a:p>
                  </a:txBody>
                  <a:tcPr/>
                </a:tc>
                <a:tc>
                  <a:txBody>
                    <a:bodyPr/>
                    <a:lstStyle/>
                    <a:p>
                      <a:pPr algn="l" latinLnBrk="0">
                        <a:lnSpc>
                          <a:spcPct val="107000"/>
                        </a:lnSpc>
                        <a:spcAft>
                          <a:spcPts val="800"/>
                        </a:spcAft>
                      </a:pPr>
                      <a:r>
                        <a:rPr lang="en-US" sz="1000" b="0">
                          <a:effectLst/>
                          <a:latin typeface="Poppins SemiBold"/>
                          <a:ea typeface="Yu Mincho"/>
                          <a:cs typeface="Poppins SemiBold"/>
                        </a:rPr>
                        <a:t>Stall Fit-Out and Asset Upgrade Environmental Impact Reduction</a:t>
                      </a:r>
                      <a:endParaRPr lang="en-AU" sz="1000" b="0">
                        <a:effectLst/>
                        <a:latin typeface="Poppins SemiBold"/>
                        <a:ea typeface="Yu Mincho"/>
                        <a:cs typeface="Poppins SemiBold"/>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a:solidFill>
                            <a:srgbClr val="000000"/>
                          </a:solidFill>
                          <a:effectLst/>
                          <a:latin typeface="Poppins"/>
                          <a:ea typeface="Yu Mincho"/>
                          <a:cs typeface="Poppins"/>
                        </a:rPr>
                        <a:t>Develop procurement standards for market printed material and signage</a:t>
                      </a:r>
                      <a:endParaRPr lang="en-AU" sz="90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tc>
                  <a:txBody>
                    <a:bodyPr/>
                    <a:lstStyle/>
                    <a:p>
                      <a:pPr algn="l">
                        <a:lnSpc>
                          <a:spcPct val="107000"/>
                        </a:lnSpc>
                        <a:spcAft>
                          <a:spcPts val="800"/>
                        </a:spcAft>
                      </a:pPr>
                      <a:endParaRPr lang="en-AU" sz="90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dirty="0">
                          <a:solidFill>
                            <a:srgbClr val="000000"/>
                          </a:solidFill>
                          <a:effectLst/>
                          <a:latin typeface="Poppins"/>
                          <a:ea typeface="Yu Mincho"/>
                          <a:cs typeface="Poppins"/>
                        </a:rPr>
                        <a:t>Standard development in progress. Paper collateral is already 100%  recycled paper.</a:t>
                      </a:r>
                      <a:endParaRPr lang="en-AU" sz="900" dirty="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extLst>
                  <a:ext uri="{0D108BD9-81ED-4DB2-BD59-A6C34878D82A}">
                    <a16:rowId xmlns:a16="http://schemas.microsoft.com/office/drawing/2014/main" val="3529470937"/>
                  </a:ext>
                </a:extLst>
              </a:tr>
              <a:tr h="670233">
                <a:tc>
                  <a:txBody>
                    <a:bodyPr/>
                    <a:lstStyle/>
                    <a:p>
                      <a:pPr marL="71755" marR="71755" algn="ctr" latinLnBrk="0">
                        <a:lnSpc>
                          <a:spcPct val="107000"/>
                        </a:lnSpc>
                        <a:spcAft>
                          <a:spcPts val="800"/>
                        </a:spcAft>
                      </a:pPr>
                      <a:r>
                        <a:rPr lang="en-US" sz="900" b="1" dirty="0">
                          <a:solidFill>
                            <a:schemeClr val="bg1"/>
                          </a:solidFill>
                          <a:effectLst/>
                          <a:latin typeface="Poppins SemiBold"/>
                          <a:ea typeface="Yu Mincho"/>
                          <a:cs typeface="Poppins SemiBold"/>
                        </a:rPr>
                        <a:t>Carbon </a:t>
                      </a:r>
                      <a:r>
                        <a:rPr lang="en-US" sz="800" b="1" dirty="0">
                          <a:solidFill>
                            <a:schemeClr val="bg1"/>
                          </a:solidFill>
                          <a:effectLst/>
                          <a:latin typeface="Poppins SemiBold"/>
                          <a:ea typeface="Yu Mincho"/>
                          <a:cs typeface="Poppins SemiBold"/>
                        </a:rPr>
                        <a:t>Emissions</a:t>
                      </a:r>
                      <a:endParaRPr lang="en-AU" sz="800" dirty="0">
                        <a:solidFill>
                          <a:schemeClr val="bg1"/>
                        </a:solidFill>
                        <a:effectLst/>
                        <a:latin typeface="Poppins SemiBold"/>
                        <a:ea typeface="Yu Mincho"/>
                        <a:cs typeface="Poppins SemiBold"/>
                      </a:endParaRPr>
                    </a:p>
                  </a:txBody>
                  <a:tcPr marL="0" marR="0" marT="0" marB="0" vert="vert270" anchor="ctr">
                    <a:lnL>
                      <a:noFill/>
                    </a:lnL>
                    <a:lnR w="12700" cap="flat" cmpd="sng" algn="ctr">
                      <a:solidFill>
                        <a:srgbClr val="349437"/>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39933"/>
                    </a:solidFill>
                  </a:tcPr>
                </a:tc>
                <a:tc>
                  <a:txBody>
                    <a:bodyPr/>
                    <a:lstStyle/>
                    <a:p>
                      <a:pPr algn="l" latinLnBrk="0">
                        <a:lnSpc>
                          <a:spcPct val="107000"/>
                        </a:lnSpc>
                        <a:spcAft>
                          <a:spcPts val="800"/>
                        </a:spcAft>
                      </a:pPr>
                      <a:r>
                        <a:rPr lang="en-AU" sz="1000" b="0" dirty="0">
                          <a:solidFill>
                            <a:srgbClr val="000000"/>
                          </a:solidFill>
                          <a:effectLst/>
                          <a:latin typeface="Poppins SemiBold"/>
                          <a:ea typeface="Yu Mincho"/>
                          <a:cs typeface="Poppins SemiBold"/>
                        </a:rPr>
                        <a:t>Reduce electricity use and increase energy efficiency across Market operations</a:t>
                      </a:r>
                      <a:endParaRPr lang="en-AU" sz="1000" b="0" dirty="0">
                        <a:effectLst/>
                        <a:latin typeface="Poppins SemiBold"/>
                        <a:ea typeface="Yu Mincho"/>
                        <a:cs typeface="Poppins SemiBold"/>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a:solidFill>
                            <a:srgbClr val="000000"/>
                          </a:solidFill>
                          <a:effectLst/>
                          <a:latin typeface="Poppins"/>
                          <a:ea typeface="Yu Mincho"/>
                          <a:cs typeface="Poppins"/>
                        </a:rPr>
                        <a:t>Increase energy efficiency standards of systems and appliances (such as hot water systems) AS UPGRADED</a:t>
                      </a:r>
                      <a:endParaRPr lang="en-AU" sz="90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tc>
                  <a:txBody>
                    <a:bodyPr/>
                    <a:lstStyle/>
                    <a:p>
                      <a:pPr algn="l">
                        <a:lnSpc>
                          <a:spcPct val="107000"/>
                        </a:lnSpc>
                        <a:spcAft>
                          <a:spcPts val="800"/>
                        </a:spcAft>
                      </a:pPr>
                      <a:endParaRPr lang="en-US" sz="900" dirty="0">
                        <a:effectLst/>
                        <a:latin typeface="Poppins" panose="00000500000000000000" pitchFamily="2" charset="0"/>
                        <a:ea typeface="Yu Mincho" panose="02020400000000000000" pitchFamily="18" charset="-128"/>
                        <a:cs typeface="Poppins" panose="00000500000000000000" pitchFamily="2" charset="0"/>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a:solidFill>
                            <a:srgbClr val="000000"/>
                          </a:solidFill>
                          <a:effectLst/>
                          <a:latin typeface="Poppins"/>
                          <a:ea typeface="Yu Mincho"/>
                          <a:cs typeface="Poppins"/>
                        </a:rPr>
                        <a:t>Energy efficiency upgrades will be incorporated into the Asset Management Plan. </a:t>
                      </a:r>
                      <a:endParaRPr lang="en-AU" sz="900">
                        <a:effectLst/>
                        <a:latin typeface="Poppins" panose="00000500000000000000" pitchFamily="2" charset="0"/>
                        <a:ea typeface="Yu Mincho" panose="02020400000000000000" pitchFamily="18" charset="-128"/>
                        <a:cs typeface="Poppins" panose="00000500000000000000" pitchFamily="2" charset="0"/>
                      </a:endParaRPr>
                    </a:p>
                  </a:txBody>
                  <a:tcPr marL="8548" marR="8548" marT="8548" marB="0" anchor="ctr">
                    <a:lnL w="12700"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extLst>
                  <a:ext uri="{0D108BD9-81ED-4DB2-BD59-A6C34878D82A}">
                    <a16:rowId xmlns:a16="http://schemas.microsoft.com/office/drawing/2014/main" val="1163239348"/>
                  </a:ext>
                </a:extLst>
              </a:tr>
              <a:tr h="594551">
                <a:tc>
                  <a:txBody>
                    <a:bodyPr/>
                    <a:lstStyle/>
                    <a:p>
                      <a:pPr marL="71755" marR="71755" algn="ctr" latinLnBrk="0">
                        <a:lnSpc>
                          <a:spcPct val="107000"/>
                        </a:lnSpc>
                        <a:spcAft>
                          <a:spcPts val="800"/>
                        </a:spcAft>
                      </a:pPr>
                      <a:r>
                        <a:rPr lang="en-US" sz="1050" b="1" dirty="0">
                          <a:solidFill>
                            <a:schemeClr val="bg1"/>
                          </a:solidFill>
                          <a:effectLst/>
                          <a:latin typeface="Poppins SemiBold"/>
                          <a:ea typeface="Yu Mincho"/>
                          <a:cs typeface="Poppins SemiBold"/>
                        </a:rPr>
                        <a:t>Water</a:t>
                      </a:r>
                      <a:endParaRPr lang="en-AU" sz="1050" dirty="0">
                        <a:solidFill>
                          <a:schemeClr val="bg1"/>
                        </a:solidFill>
                        <a:effectLst/>
                        <a:latin typeface="Poppins SemiBold"/>
                        <a:ea typeface="Yu Mincho"/>
                        <a:cs typeface="Poppins SemiBold"/>
                      </a:endParaRPr>
                    </a:p>
                  </a:txBody>
                  <a:tcPr marL="0" marR="0" marT="0" marB="0" vert="vert270" anchor="ctr">
                    <a:lnL>
                      <a:noFill/>
                    </a:lnL>
                    <a:lnR w="12700" cap="flat" cmpd="sng" algn="ctr">
                      <a:solidFill>
                        <a:srgbClr val="349437"/>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339933"/>
                    </a:solidFill>
                  </a:tcPr>
                </a:tc>
                <a:tc>
                  <a:txBody>
                    <a:bodyPr/>
                    <a:lstStyle/>
                    <a:p>
                      <a:pPr algn="l" latinLnBrk="0">
                        <a:lnSpc>
                          <a:spcPct val="107000"/>
                        </a:lnSpc>
                        <a:spcAft>
                          <a:spcPts val="800"/>
                        </a:spcAft>
                      </a:pPr>
                      <a:r>
                        <a:rPr lang="en-AU" sz="1000" b="0" dirty="0">
                          <a:solidFill>
                            <a:srgbClr val="000000"/>
                          </a:solidFill>
                          <a:effectLst/>
                          <a:latin typeface="Poppins SemiBold"/>
                          <a:ea typeface="Yu Mincho"/>
                          <a:cs typeface="Poppins SemiBold"/>
                        </a:rPr>
                        <a:t>Reduce potable water at use the Market</a:t>
                      </a:r>
                      <a:endParaRPr lang="en-AU" sz="1000" b="0" dirty="0">
                        <a:effectLst/>
                        <a:latin typeface="Poppins SemiBold"/>
                        <a:ea typeface="Yu Mincho"/>
                        <a:cs typeface="Poppins SemiBold"/>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AU" sz="900">
                          <a:solidFill>
                            <a:srgbClr val="000000"/>
                          </a:solidFill>
                          <a:effectLst/>
                          <a:latin typeface="Poppins"/>
                          <a:ea typeface="Yu Mincho"/>
                          <a:cs typeface="Poppins"/>
                        </a:rPr>
                        <a:t>Include guidelines on suitable cleaning products in Environmental Sustainability Licence Guidelines.</a:t>
                      </a:r>
                      <a:endParaRPr lang="en-AU" sz="90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tc>
                  <a:txBody>
                    <a:bodyPr/>
                    <a:lstStyle/>
                    <a:p>
                      <a:pPr algn="l">
                        <a:lnSpc>
                          <a:spcPct val="107000"/>
                        </a:lnSpc>
                        <a:spcAft>
                          <a:spcPts val="800"/>
                        </a:spcAft>
                      </a:pPr>
                      <a:endParaRPr lang="en-US" sz="900" dirty="0">
                        <a:effectLst/>
                        <a:latin typeface="Poppins" panose="00000500000000000000" pitchFamily="2" charset="0"/>
                        <a:ea typeface="Yu Mincho" panose="02020400000000000000" pitchFamily="18" charset="-128"/>
                        <a:cs typeface="Poppins" panose="00000500000000000000" pitchFamily="2" charset="0"/>
                      </a:endParaRPr>
                    </a:p>
                  </a:txBody>
                  <a:tcPr marL="8548" marR="8548" marT="8548" marB="0" anchor="ctr">
                    <a:lnL w="12700" cap="flat" cmpd="sng" algn="ctr">
                      <a:solidFill>
                        <a:srgbClr val="349437"/>
                      </a:solidFill>
                      <a:prstDash val="solid"/>
                      <a:round/>
                      <a:headEnd type="none" w="med" len="med"/>
                      <a:tailEnd type="none" w="med" len="med"/>
                    </a:lnL>
                    <a:lnR w="12700" cap="flat" cmpd="sng" algn="ctr">
                      <a:solidFill>
                        <a:srgbClr val="349437"/>
                      </a:solidFill>
                      <a:prstDash val="solid"/>
                      <a:round/>
                      <a:headEnd type="none" w="med" len="med"/>
                      <a:tailEnd type="none" w="med" len="med"/>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tcPr>
                </a:tc>
                <a:tc>
                  <a:txBody>
                    <a:bodyPr/>
                    <a:lstStyle/>
                    <a:p>
                      <a:pPr algn="l" latinLnBrk="0">
                        <a:lnSpc>
                          <a:spcPct val="107000"/>
                        </a:lnSpc>
                        <a:spcAft>
                          <a:spcPts val="800"/>
                        </a:spcAft>
                      </a:pPr>
                      <a:r>
                        <a:rPr lang="en-US" sz="900" dirty="0">
                          <a:effectLst/>
                          <a:latin typeface="Poppins"/>
                          <a:ea typeface="Yu Mincho"/>
                          <a:cs typeface="Poppins"/>
                        </a:rPr>
                        <a:t>Guidelines have been drafted and will be included in new </a:t>
                      </a:r>
                      <a:r>
                        <a:rPr lang="en-US" sz="900" dirty="0" err="1">
                          <a:effectLst/>
                          <a:latin typeface="Poppins"/>
                          <a:ea typeface="Yu Mincho"/>
                          <a:cs typeface="Poppins"/>
                        </a:rPr>
                        <a:t>Licences</a:t>
                      </a:r>
                      <a:r>
                        <a:rPr lang="en-US" sz="900" dirty="0">
                          <a:effectLst/>
                          <a:latin typeface="Poppins"/>
                          <a:ea typeface="Yu Mincho"/>
                          <a:cs typeface="Poppins"/>
                        </a:rPr>
                        <a:t> from 1 July 2023.</a:t>
                      </a:r>
                      <a:endParaRPr lang="en-AU" sz="900" dirty="0">
                        <a:effectLst/>
                        <a:latin typeface="Poppins"/>
                        <a:ea typeface="Yu Mincho"/>
                        <a:cs typeface="Poppins"/>
                      </a:endParaRPr>
                    </a:p>
                  </a:txBody>
                  <a:tcPr marL="8548" marR="8548" marT="8548" marB="0" anchor="ctr">
                    <a:lnL w="12700" cap="flat" cmpd="sng" algn="ctr">
                      <a:solidFill>
                        <a:srgbClr val="349437"/>
                      </a:solidFill>
                      <a:prstDash val="solid"/>
                      <a:round/>
                      <a:headEnd type="none" w="med" len="med"/>
                      <a:tailEnd type="none" w="med" len="med"/>
                    </a:lnL>
                    <a:lnR>
                      <a:noFill/>
                    </a:lnR>
                    <a:lnT w="12700" cap="flat" cmpd="sng" algn="ctr">
                      <a:solidFill>
                        <a:srgbClr val="349437"/>
                      </a:solidFill>
                      <a:prstDash val="solid"/>
                      <a:round/>
                      <a:headEnd type="none" w="med" len="med"/>
                      <a:tailEnd type="none" w="med" len="med"/>
                    </a:lnT>
                    <a:lnB w="12700" cap="flat" cmpd="sng" algn="ctr">
                      <a:solidFill>
                        <a:srgbClr val="349437"/>
                      </a:solidFill>
                      <a:prstDash val="solid"/>
                      <a:round/>
                      <a:headEnd type="none" w="med" len="med"/>
                      <a:tailEnd type="none" w="med" len="med"/>
                    </a:lnB>
                    <a:solidFill>
                      <a:srgbClr val="F6FCF6"/>
                    </a:solidFill>
                  </a:tcPr>
                </a:tc>
                <a:extLst>
                  <a:ext uri="{0D108BD9-81ED-4DB2-BD59-A6C34878D82A}">
                    <a16:rowId xmlns:a16="http://schemas.microsoft.com/office/drawing/2014/main" val="4022185921"/>
                  </a:ext>
                </a:extLst>
              </a:tr>
            </a:tbl>
          </a:graphicData>
        </a:graphic>
      </p:graphicFrame>
      <p:sp>
        <p:nvSpPr>
          <p:cNvPr id="38" name="Graphic 497">
            <a:extLst>
              <a:ext uri="{FF2B5EF4-FFF2-40B4-BE49-F238E27FC236}">
                <a16:creationId xmlns:a16="http://schemas.microsoft.com/office/drawing/2014/main" id="{4EA1E4D8-6D11-FFEB-3AC8-EECBC21198AC}"/>
              </a:ext>
            </a:extLst>
          </p:cNvPr>
          <p:cNvSpPr>
            <a:spLocks/>
          </p:cNvSpPr>
          <p:nvPr/>
        </p:nvSpPr>
        <p:spPr>
          <a:xfrm>
            <a:off x="11394735" y="1763972"/>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rgbClr val="37A737"/>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2" name="Graphic 497">
            <a:extLst>
              <a:ext uri="{FF2B5EF4-FFF2-40B4-BE49-F238E27FC236}">
                <a16:creationId xmlns:a16="http://schemas.microsoft.com/office/drawing/2014/main" id="{BB58869F-8448-C872-7469-2DCCEA29B2D2}"/>
              </a:ext>
            </a:extLst>
          </p:cNvPr>
          <p:cNvSpPr>
            <a:spLocks/>
          </p:cNvSpPr>
          <p:nvPr/>
        </p:nvSpPr>
        <p:spPr>
          <a:xfrm>
            <a:off x="11394735" y="2545761"/>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rgbClr val="91DB91"/>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3" name="Graphic 497">
            <a:extLst>
              <a:ext uri="{FF2B5EF4-FFF2-40B4-BE49-F238E27FC236}">
                <a16:creationId xmlns:a16="http://schemas.microsoft.com/office/drawing/2014/main" id="{0C4EEDE7-0C2D-20C9-0B0B-8968AA04E3D7}"/>
              </a:ext>
            </a:extLst>
          </p:cNvPr>
          <p:cNvSpPr>
            <a:spLocks/>
          </p:cNvSpPr>
          <p:nvPr/>
        </p:nvSpPr>
        <p:spPr>
          <a:xfrm>
            <a:off x="11383823" y="3292015"/>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chemeClr val="accent5">
              <a:lumMod val="60000"/>
              <a:lumOff val="40000"/>
            </a:schemeClr>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4" name="Graphic 497">
            <a:extLst>
              <a:ext uri="{FF2B5EF4-FFF2-40B4-BE49-F238E27FC236}">
                <a16:creationId xmlns:a16="http://schemas.microsoft.com/office/drawing/2014/main" id="{695FC7B9-0847-4F04-39F1-6C4F22A828A7}"/>
              </a:ext>
            </a:extLst>
          </p:cNvPr>
          <p:cNvSpPr>
            <a:spLocks/>
          </p:cNvSpPr>
          <p:nvPr/>
        </p:nvSpPr>
        <p:spPr>
          <a:xfrm>
            <a:off x="7381960" y="2023088"/>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rgbClr val="91DB91"/>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6" name="Graphic 497">
            <a:extLst>
              <a:ext uri="{FF2B5EF4-FFF2-40B4-BE49-F238E27FC236}">
                <a16:creationId xmlns:a16="http://schemas.microsoft.com/office/drawing/2014/main" id="{C2A8AF55-6A0A-BC82-046D-CEBB572E570A}"/>
              </a:ext>
            </a:extLst>
          </p:cNvPr>
          <p:cNvSpPr>
            <a:spLocks/>
          </p:cNvSpPr>
          <p:nvPr/>
        </p:nvSpPr>
        <p:spPr>
          <a:xfrm>
            <a:off x="7391350" y="2636288"/>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rgbClr val="91DB91"/>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7" name="Graphic 497">
            <a:extLst>
              <a:ext uri="{FF2B5EF4-FFF2-40B4-BE49-F238E27FC236}">
                <a16:creationId xmlns:a16="http://schemas.microsoft.com/office/drawing/2014/main" id="{6488E457-6B59-BD74-3A78-0D62F1155F56}"/>
              </a:ext>
            </a:extLst>
          </p:cNvPr>
          <p:cNvSpPr>
            <a:spLocks/>
          </p:cNvSpPr>
          <p:nvPr/>
        </p:nvSpPr>
        <p:spPr>
          <a:xfrm>
            <a:off x="7381960" y="3288330"/>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rgbClr val="35AA2C"/>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8" name="Graphic 497">
            <a:extLst>
              <a:ext uri="{FF2B5EF4-FFF2-40B4-BE49-F238E27FC236}">
                <a16:creationId xmlns:a16="http://schemas.microsoft.com/office/drawing/2014/main" id="{1566EF09-5C43-3B22-2874-9E3078A2F1D6}"/>
              </a:ext>
            </a:extLst>
          </p:cNvPr>
          <p:cNvSpPr>
            <a:spLocks/>
          </p:cNvSpPr>
          <p:nvPr/>
        </p:nvSpPr>
        <p:spPr>
          <a:xfrm>
            <a:off x="7391350" y="3902589"/>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rgbClr val="91DB91"/>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9" name="Graphic 497">
            <a:extLst>
              <a:ext uri="{FF2B5EF4-FFF2-40B4-BE49-F238E27FC236}">
                <a16:creationId xmlns:a16="http://schemas.microsoft.com/office/drawing/2014/main" id="{778F2A3D-6606-E3DB-EBC8-0D51D2A2AFF3}"/>
              </a:ext>
            </a:extLst>
          </p:cNvPr>
          <p:cNvSpPr>
            <a:spLocks/>
          </p:cNvSpPr>
          <p:nvPr/>
        </p:nvSpPr>
        <p:spPr>
          <a:xfrm>
            <a:off x="7381960" y="4487071"/>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rgbClr val="91DB91"/>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10" name="Graphic 497">
            <a:extLst>
              <a:ext uri="{FF2B5EF4-FFF2-40B4-BE49-F238E27FC236}">
                <a16:creationId xmlns:a16="http://schemas.microsoft.com/office/drawing/2014/main" id="{B6E0D81E-65A4-736B-724D-6A64299119E0}"/>
              </a:ext>
            </a:extLst>
          </p:cNvPr>
          <p:cNvSpPr>
            <a:spLocks/>
          </p:cNvSpPr>
          <p:nvPr/>
        </p:nvSpPr>
        <p:spPr>
          <a:xfrm>
            <a:off x="7391350" y="4958722"/>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rgbClr val="91DB91"/>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11" name="Graphic 497">
            <a:extLst>
              <a:ext uri="{FF2B5EF4-FFF2-40B4-BE49-F238E27FC236}">
                <a16:creationId xmlns:a16="http://schemas.microsoft.com/office/drawing/2014/main" id="{D638D653-E2DE-919C-EC58-BCE0CCB54D1A}"/>
              </a:ext>
            </a:extLst>
          </p:cNvPr>
          <p:cNvSpPr>
            <a:spLocks/>
          </p:cNvSpPr>
          <p:nvPr/>
        </p:nvSpPr>
        <p:spPr>
          <a:xfrm>
            <a:off x="7381960" y="5499992"/>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rgbClr val="91DB91"/>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13" name="Graphic 497">
            <a:extLst>
              <a:ext uri="{FF2B5EF4-FFF2-40B4-BE49-F238E27FC236}">
                <a16:creationId xmlns:a16="http://schemas.microsoft.com/office/drawing/2014/main" id="{2B98D645-0769-7BDF-5901-9D4DE625351B}"/>
              </a:ext>
            </a:extLst>
          </p:cNvPr>
          <p:cNvSpPr>
            <a:spLocks/>
          </p:cNvSpPr>
          <p:nvPr/>
        </p:nvSpPr>
        <p:spPr>
          <a:xfrm>
            <a:off x="7391350" y="6046584"/>
            <a:ext cx="417664" cy="225662"/>
          </a:xfrm>
          <a:custGeom>
            <a:avLst/>
            <a:gdLst/>
            <a:ahLst/>
            <a:cxnLst/>
            <a:rect l="l" t="t" r="r" b="b"/>
            <a:pathLst>
              <a:path w="245110" h="127000">
                <a:moveTo>
                  <a:pt x="0" y="127000"/>
                </a:moveTo>
                <a:lnTo>
                  <a:pt x="244995" y="127000"/>
                </a:lnTo>
                <a:lnTo>
                  <a:pt x="244995" y="0"/>
                </a:lnTo>
                <a:lnTo>
                  <a:pt x="0" y="0"/>
                </a:lnTo>
                <a:lnTo>
                  <a:pt x="0" y="127000"/>
                </a:lnTo>
                <a:close/>
              </a:path>
            </a:pathLst>
          </a:custGeom>
          <a:solidFill>
            <a:srgbClr val="91DB91"/>
          </a:solidFill>
        </p:spPr>
        <p:txBody>
          <a:bodyPr wrap="square" lIns="0" tIns="0" rIns="0" bIns="0" rtlCol="0">
            <a:prstTxWarp prst="textNoShape">
              <a:avLst/>
            </a:prstTxWarp>
            <a:noAutofit/>
          </a:bodyPr>
          <a:lstStyle/>
          <a:p>
            <a:endParaRPr lang="en-AU">
              <a:solidFill>
                <a:srgbClr val="339933"/>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BEEECD9F-32B0-A224-B756-60EBB8A8FBF7}"/>
              </a:ext>
            </a:extLst>
          </p:cNvPr>
          <p:cNvSpPr txBox="1"/>
          <p:nvPr/>
        </p:nvSpPr>
        <p:spPr>
          <a:xfrm>
            <a:off x="11052655" y="2862211"/>
            <a:ext cx="1080000" cy="373944"/>
          </a:xfrm>
          <a:prstGeom prst="rect">
            <a:avLst/>
          </a:prstGeom>
          <a:noFill/>
        </p:spPr>
        <p:txBody>
          <a:bodyPr wrap="square" lIns="121917" tIns="60958" rIns="121917" bIns="60958" rtlCol="0">
            <a:spAutoFit/>
          </a:bodyPr>
          <a:lstStyle/>
          <a:p>
            <a:pPr algn="ctr">
              <a:lnSpc>
                <a:spcPct val="150000"/>
              </a:lnSpc>
            </a:pPr>
            <a:r>
              <a:rPr lang="en-US" sz="1200" dirty="0">
                <a:solidFill>
                  <a:schemeClr val="tx1">
                    <a:lumMod val="65000"/>
                    <a:lumOff val="35000"/>
                  </a:schemeClr>
                </a:solidFill>
                <a:latin typeface="Poppins Medium" panose="00000600000000000000" pitchFamily="2" charset="0"/>
                <a:cs typeface="Poppins Medium" panose="00000600000000000000" pitchFamily="2" charset="0"/>
              </a:rPr>
              <a:t>On track</a:t>
            </a:r>
            <a:endParaRPr lang="en-AU" sz="1200" dirty="0">
              <a:solidFill>
                <a:schemeClr val="tx1">
                  <a:lumMod val="65000"/>
                  <a:lumOff val="35000"/>
                </a:schemeClr>
              </a:solidFill>
              <a:latin typeface="Poppins Medium" panose="00000600000000000000" pitchFamily="2" charset="0"/>
              <a:cs typeface="Poppins Medium" panose="00000600000000000000" pitchFamily="2" charset="0"/>
            </a:endParaRPr>
          </a:p>
        </p:txBody>
      </p:sp>
      <p:sp>
        <p:nvSpPr>
          <p:cNvPr id="16" name="TextBox 15">
            <a:extLst>
              <a:ext uri="{FF2B5EF4-FFF2-40B4-BE49-F238E27FC236}">
                <a16:creationId xmlns:a16="http://schemas.microsoft.com/office/drawing/2014/main" id="{82496FD6-008A-069A-4F24-C72BC2F19327}"/>
              </a:ext>
            </a:extLst>
          </p:cNvPr>
          <p:cNvSpPr txBox="1"/>
          <p:nvPr/>
        </p:nvSpPr>
        <p:spPr>
          <a:xfrm>
            <a:off x="10904998" y="2061778"/>
            <a:ext cx="1361765" cy="373944"/>
          </a:xfrm>
          <a:prstGeom prst="rect">
            <a:avLst/>
          </a:prstGeom>
          <a:noFill/>
        </p:spPr>
        <p:txBody>
          <a:bodyPr wrap="square" lIns="121917" tIns="60958" rIns="121917" bIns="60958" rtlCol="0">
            <a:spAutoFit/>
          </a:bodyPr>
          <a:lstStyle/>
          <a:p>
            <a:pPr algn="ctr">
              <a:lnSpc>
                <a:spcPct val="150000"/>
              </a:lnSpc>
            </a:pPr>
            <a:r>
              <a:rPr lang="en-US" sz="1200" dirty="0">
                <a:solidFill>
                  <a:schemeClr val="tx1">
                    <a:lumMod val="65000"/>
                    <a:lumOff val="35000"/>
                  </a:schemeClr>
                </a:solidFill>
                <a:latin typeface="Poppins Medium" panose="00000600000000000000" pitchFamily="2" charset="0"/>
                <a:cs typeface="Poppins Medium" panose="00000600000000000000" pitchFamily="2" charset="0"/>
              </a:rPr>
              <a:t>Completed</a:t>
            </a:r>
            <a:endParaRPr lang="en-AU" sz="1200" dirty="0">
              <a:solidFill>
                <a:schemeClr val="tx1">
                  <a:lumMod val="65000"/>
                  <a:lumOff val="35000"/>
                </a:schemeClr>
              </a:solidFill>
              <a:latin typeface="Poppins Medium" panose="00000600000000000000" pitchFamily="2" charset="0"/>
              <a:cs typeface="Poppins Medium" panose="00000600000000000000" pitchFamily="2" charset="0"/>
            </a:endParaRPr>
          </a:p>
        </p:txBody>
      </p:sp>
      <p:sp>
        <p:nvSpPr>
          <p:cNvPr id="17" name="TextBox 16">
            <a:extLst>
              <a:ext uri="{FF2B5EF4-FFF2-40B4-BE49-F238E27FC236}">
                <a16:creationId xmlns:a16="http://schemas.microsoft.com/office/drawing/2014/main" id="{D8ADD4C7-000B-70C1-60CE-A86A4531525F}"/>
              </a:ext>
            </a:extLst>
          </p:cNvPr>
          <p:cNvSpPr txBox="1"/>
          <p:nvPr/>
        </p:nvSpPr>
        <p:spPr>
          <a:xfrm>
            <a:off x="11036003" y="3611598"/>
            <a:ext cx="1080000" cy="373944"/>
          </a:xfrm>
          <a:prstGeom prst="rect">
            <a:avLst/>
          </a:prstGeom>
          <a:noFill/>
        </p:spPr>
        <p:txBody>
          <a:bodyPr wrap="square" lIns="121917" tIns="60958" rIns="121917" bIns="60958" rtlCol="0">
            <a:spAutoFit/>
          </a:bodyPr>
          <a:lstStyle/>
          <a:p>
            <a:pPr algn="ctr">
              <a:lnSpc>
                <a:spcPct val="150000"/>
              </a:lnSpc>
            </a:pPr>
            <a:r>
              <a:rPr lang="en-US" sz="1200" dirty="0">
                <a:solidFill>
                  <a:schemeClr val="tx1">
                    <a:lumMod val="65000"/>
                    <a:lumOff val="35000"/>
                  </a:schemeClr>
                </a:solidFill>
                <a:latin typeface="Poppins Medium" panose="00000600000000000000" pitchFamily="2" charset="0"/>
                <a:cs typeface="Poppins Medium" panose="00000600000000000000" pitchFamily="2" charset="0"/>
              </a:rPr>
              <a:t>Off track</a:t>
            </a:r>
            <a:endParaRPr lang="en-AU" sz="1200" dirty="0">
              <a:solidFill>
                <a:schemeClr val="tx1">
                  <a:lumMod val="65000"/>
                  <a:lumOff val="35000"/>
                </a:schemeClr>
              </a:solidFill>
              <a:latin typeface="Poppins Medium" panose="00000600000000000000" pitchFamily="2" charset="0"/>
              <a:cs typeface="Poppins Medium" panose="00000600000000000000" pitchFamily="2" charset="0"/>
            </a:endParaRPr>
          </a:p>
        </p:txBody>
      </p:sp>
    </p:spTree>
    <p:extLst>
      <p:ext uri="{BB962C8B-B14F-4D97-AF65-F5344CB8AC3E}">
        <p14:creationId xmlns:p14="http://schemas.microsoft.com/office/powerpoint/2010/main" val="712447327"/>
      </p:ext>
    </p:extLst>
  </p:cSld>
  <p:clrMapOvr>
    <a:masterClrMapping/>
  </p:clrMapOvr>
  <p:transition>
    <p:fade/>
  </p:transition>
</p:sld>
</file>

<file path=ppt/theme/theme1.xml><?xml version="1.0" encoding="utf-8"?>
<a:theme xmlns:a="http://schemas.openxmlformats.org/drawingml/2006/main" name="Office 테마">
  <a:themeElements>
    <a:clrScheme name="Custom 12">
      <a:dk1>
        <a:srgbClr val="000000"/>
      </a:dk1>
      <a:lt1>
        <a:srgbClr val="FFFFFF"/>
      </a:lt1>
      <a:dk2>
        <a:srgbClr val="7B7353"/>
      </a:dk2>
      <a:lt2>
        <a:srgbClr val="EFF2F6"/>
      </a:lt2>
      <a:accent1>
        <a:srgbClr val="F3F3EE"/>
      </a:accent1>
      <a:accent2>
        <a:srgbClr val="388697"/>
      </a:accent2>
      <a:accent3>
        <a:srgbClr val="738A34"/>
      </a:accent3>
      <a:accent4>
        <a:srgbClr val="8C2469"/>
      </a:accent4>
      <a:accent5>
        <a:srgbClr val="DD640F"/>
      </a:accent5>
      <a:accent6>
        <a:srgbClr val="2B556B"/>
      </a:accent6>
      <a:hlink>
        <a:srgbClr val="625F5A"/>
      </a:hlink>
      <a:folHlink>
        <a:srgbClr val="CFC7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21917" tIns="60958" rIns="121917" bIns="60958" rtlCol="0">
        <a:spAutoFit/>
      </a:bodyPr>
      <a:lstStyle>
        <a:defPPr algn="ctr">
          <a:lnSpc>
            <a:spcPct val="150000"/>
          </a:lnSpc>
          <a:defRPr sz="1200" dirty="0" smtClean="0">
            <a:solidFill>
              <a:schemeClr val="tx1">
                <a:lumMod val="65000"/>
                <a:lumOff val="35000"/>
              </a:schemeClr>
            </a:solidFill>
            <a:cs typeface="Arial" pitchFamily="34" charset="0"/>
          </a:defRPr>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017cbf-10c4-4219-ab6b-ae3ec898160a" xsi:nil="true"/>
    <lcf76f155ced4ddcb4097134ff3c332f xmlns="6955a125-aaae-4e36-a1fb-c975a2598a10">
      <Terms xmlns="http://schemas.microsoft.com/office/infopath/2007/PartnerControls"/>
    </lcf76f155ced4ddcb4097134ff3c332f>
    <Date xmlns="6955a125-aaae-4e36-a1fb-c975a2598a10" xsi:nil="true"/>
    <SharedWithUsers xmlns="8c017cbf-10c4-4219-ab6b-ae3ec898160a">
      <UserInfo>
        <DisplayName>Sophie McCarthy</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91DE11FCBBA64AA8AD3707AE51C770" ma:contentTypeVersion="18" ma:contentTypeDescription="Create a new document." ma:contentTypeScope="" ma:versionID="7166b6331619f5da8415e347d425b1f5">
  <xsd:schema xmlns:xsd="http://www.w3.org/2001/XMLSchema" xmlns:xs="http://www.w3.org/2001/XMLSchema" xmlns:p="http://schemas.microsoft.com/office/2006/metadata/properties" xmlns:ns2="6955a125-aaae-4e36-a1fb-c975a2598a10" xmlns:ns3="8c017cbf-10c4-4219-ab6b-ae3ec898160a" targetNamespace="http://schemas.microsoft.com/office/2006/metadata/properties" ma:root="true" ma:fieldsID="0a239cdac6a50c4327bfd81b49b95b0f" ns2:_="" ns3:_="">
    <xsd:import namespace="6955a125-aaae-4e36-a1fb-c975a2598a10"/>
    <xsd:import namespace="8c017cbf-10c4-4219-ab6b-ae3ec89816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Dat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5a125-aaae-4e36-a1fb-c975a2598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6d49f6f-2e1b-47e3-8cce-9f11107aca1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Date" ma:index="22" nillable="true" ma:displayName="Date" ma:format="DateOnly" ma:internalName="Date">
      <xsd:simpleType>
        <xsd:restriction base="dms:DateTim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017cbf-10c4-4219-ab6b-ae3ec89816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84c6ac7-6894-4cc7-a44a-c79063c6c6f3}" ma:internalName="TaxCatchAll" ma:showField="CatchAllData" ma:web="8c017cbf-10c4-4219-ab6b-ae3ec89816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98519F-30EB-4787-B912-AD43AA94478A}">
  <ds:schemaRefs>
    <ds:schemaRef ds:uri="http://schemas.microsoft.com/office/2006/metadata/properties"/>
    <ds:schemaRef ds:uri="8c017cbf-10c4-4219-ab6b-ae3ec898160a"/>
    <ds:schemaRef ds:uri="http://purl.org/dc/terms/"/>
    <ds:schemaRef ds:uri="http://schemas.microsoft.com/office/infopath/2007/PartnerControls"/>
    <ds:schemaRef ds:uri="http://schemas.microsoft.com/office/2006/documentManagement/types"/>
    <ds:schemaRef ds:uri="6955a125-aaae-4e36-a1fb-c975a2598a10"/>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E89FBB8-C315-4F2D-898F-E02B87FA655E}">
  <ds:schemaRefs>
    <ds:schemaRef ds:uri="http://schemas.microsoft.com/sharepoint/v3/contenttype/forms"/>
  </ds:schemaRefs>
</ds:datastoreItem>
</file>

<file path=customXml/itemProps3.xml><?xml version="1.0" encoding="utf-8"?>
<ds:datastoreItem xmlns:ds="http://schemas.openxmlformats.org/officeDocument/2006/customXml" ds:itemID="{F4D5E4FF-5011-41A3-84DB-A467F5C755DD}">
  <ds:schemaRefs>
    <ds:schemaRef ds:uri="6955a125-aaae-4e36-a1fb-c975a2598a10"/>
    <ds:schemaRef ds:uri="8c017cbf-10c4-4219-ab6b-ae3ec89816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TM03090430[[fn=Banded]]</Template>
  <TotalTime>65656</TotalTime>
  <Words>1256</Words>
  <Application>Microsoft Office PowerPoint</Application>
  <PresentationFormat>Custom</PresentationFormat>
  <Paragraphs>287</Paragraphs>
  <Slides>12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Avenir Book</vt:lpstr>
      <vt:lpstr>맑은 고딕</vt:lpstr>
      <vt:lpstr>Arial</vt:lpstr>
      <vt:lpstr>Avenir Next LT Pro</vt:lpstr>
      <vt:lpstr>Calibri</vt:lpstr>
      <vt:lpstr>Poppins</vt:lpstr>
      <vt:lpstr>Poppins Medium</vt:lpstr>
      <vt:lpstr>Poppins SemiBold</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www.pptwear.com</dc:creator>
  <dc:description/>
  <cp:lastModifiedBy>Erin Quin</cp:lastModifiedBy>
  <cp:revision>1738</cp:revision>
  <cp:lastPrinted>2024-04-26T00:18:16Z</cp:lastPrinted>
  <dcterms:created xsi:type="dcterms:W3CDTF">2011-06-05T13:27:46Z</dcterms:created>
  <dcterms:modified xsi:type="dcterms:W3CDTF">2024-05-10T02:56:07Z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0x010100EC91DE11FCBBA64AA8AD3707AE51C770</vt:lpwstr>
  </property>
  <property fmtid="{D5CDD505-2E9C-101B-9397-08002B2CF9AE}" pid="3" name="MediaServiceImageTags">
    <vt:lpwstr/>
  </property>
</Properties>
</file>